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  <p:sldMasterId id="2147483660" r:id="rId3"/>
  </p:sldMasterIdLst>
  <p:notesMasterIdLst>
    <p:notesMasterId r:id="rId19"/>
  </p:notesMasterIdLst>
  <p:sldIdLst>
    <p:sldId id="256" r:id="rId4"/>
    <p:sldId id="309" r:id="rId5"/>
    <p:sldId id="310" r:id="rId6"/>
    <p:sldId id="322" r:id="rId7"/>
    <p:sldId id="327" r:id="rId8"/>
    <p:sldId id="328" r:id="rId9"/>
    <p:sldId id="311" r:id="rId10"/>
    <p:sldId id="326" r:id="rId11"/>
    <p:sldId id="323" r:id="rId12"/>
    <p:sldId id="324" r:id="rId13"/>
    <p:sldId id="325" r:id="rId14"/>
    <p:sldId id="329" r:id="rId15"/>
    <p:sldId id="330" r:id="rId16"/>
    <p:sldId id="321" r:id="rId17"/>
    <p:sldId id="286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C3E7"/>
    <a:srgbClr val="FD848D"/>
    <a:srgbClr val="D6747B"/>
    <a:srgbClr val="C56D74"/>
    <a:srgbClr val="CF7178"/>
    <a:srgbClr val="DA757C"/>
    <a:srgbClr val="5ABFE2"/>
    <a:srgbClr val="E2DA4B"/>
    <a:srgbClr val="F07E86"/>
    <a:srgbClr val="ED7D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97" autoAdjust="0"/>
    <p:restoredTop sz="94270" autoAdjust="0"/>
  </p:normalViewPr>
  <p:slideViewPr>
    <p:cSldViewPr snapToGrid="0">
      <p:cViewPr varScale="1">
        <p:scale>
          <a:sx n="82" d="100"/>
          <a:sy n="82" d="100"/>
        </p:scale>
        <p:origin x="539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2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png>
</file>

<file path=ppt/media/image12.gif>
</file>

<file path=ppt/media/image13.gif>
</file>

<file path=ppt/media/image14.gif>
</file>

<file path=ppt/media/image15.gif>
</file>

<file path=ppt/media/image16.gif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2EC2A7-2202-44A4-83FA-50D8B7C78009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B70C38-6B5A-4220-9753-7E3860F797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938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CF2FC1-6476-4B44-BAF3-EA902F35CF4B}" type="slidenum">
              <a:rPr lang="zh-CN" altLang="en-US" smtClean="0">
                <a:solidFill>
                  <a:prstClr val="black"/>
                </a:solidFill>
              </a:rPr>
              <a:pPr/>
              <a:t>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1733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029E9-FACC-464F-99C2-AAF81D086D66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7820-4938-41C8-94AA-B067A0C476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6632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029E9-FACC-464F-99C2-AAF81D086D66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7820-4938-41C8-94AA-B067A0C476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5728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029E9-FACC-464F-99C2-AAF81D086D66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7820-4938-41C8-94AA-B067A0C476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595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F0189-FD86-4BEB-9F6D-211BCBF837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2019/4/8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9534F-6B03-497A-98B2-9F2CAEF5D56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2407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F0189-FD86-4BEB-9F6D-211BCBF837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2019/4/8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9534F-6B03-497A-98B2-9F2CAEF5D56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32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F0189-FD86-4BEB-9F6D-211BCBF837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2019/4/8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9534F-6B03-497A-98B2-9F2CAEF5D56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0645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F0189-FD86-4BEB-9F6D-211BCBF837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2019/4/8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9534F-6B03-497A-98B2-9F2CAEF5D56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943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F0189-FD86-4BEB-9F6D-211BCBF837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2019/4/8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9534F-6B03-497A-98B2-9F2CAEF5D56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8031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123457686fdsdktyr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F0189-FD86-4BEB-9F6D-211BCBF837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2019/4/8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9534F-6B03-497A-98B2-9F2CAEF5D56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781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F0189-FD86-4BEB-9F6D-211BCBF837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2019/4/8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9534F-6B03-497A-98B2-9F2CAEF5D56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6828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F0189-FD86-4BEB-9F6D-211BCBF837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2019/4/8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9534F-6B03-497A-98B2-9F2CAEF5D56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9705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029E9-FACC-464F-99C2-AAF81D086D66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7820-4938-41C8-94AA-B067A0C476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5799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F0189-FD86-4BEB-9F6D-211BCBF837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2019/4/8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9534F-6B03-497A-98B2-9F2CAEF5D56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3155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F0189-FD86-4BEB-9F6D-211BCBF837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2019/4/8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9534F-6B03-497A-98B2-9F2CAEF5D56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124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F0189-FD86-4BEB-9F6D-211BCBF837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2019/4/8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9534F-6B03-497A-98B2-9F2CAEF5D56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2568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029E9-FACC-464F-99C2-AAF81D086D66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7820-4938-41C8-94AA-B067A0C476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257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029E9-FACC-464F-99C2-AAF81D086D66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7820-4938-41C8-94AA-B067A0C476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265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029E9-FACC-464F-99C2-AAF81D086D66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7820-4938-41C8-94AA-B067A0C476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1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029E9-FACC-464F-99C2-AAF81D086D66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7820-4938-41C8-94AA-B067A0C476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2764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029E9-FACC-464F-99C2-AAF81D086D66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7820-4938-41C8-94AA-B067A0C476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790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029E9-FACC-464F-99C2-AAF81D086D66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7820-4938-41C8-94AA-B067A0C476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800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029E9-FACC-464F-99C2-AAF81D086D66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7820-4938-41C8-94AA-B067A0C476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973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C029E9-FACC-464F-99C2-AAF81D086D66}" type="datetimeFigureOut">
              <a:rPr lang="zh-CN" altLang="en-US" smtClean="0"/>
              <a:t>2019/4/8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B7820-4938-41C8-94AA-B067A0C476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5959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0F0189-FD86-4BEB-9F6D-211BCBF8378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2019/4/8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B9534F-6B03-497A-98B2-9F2CAEF5D56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2567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15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1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jpeg"/><Relationship Id="rId7" Type="http://schemas.openxmlformats.org/officeDocument/2006/relationships/image" Target="../media/image1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4.png"/><Relationship Id="rId4" Type="http://schemas.openxmlformats.org/officeDocument/2006/relationships/image" Target="../media/image20.png"/><Relationship Id="rId9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12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13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14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7d195523061f1c0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</a:t>
            </a:r>
            <a:endParaRPr lang="zh-CN" altLang="en-US" sz="100"/>
          </a:p>
        </p:txBody>
      </p:sp>
      <p:sp>
        <p:nvSpPr>
          <p:cNvPr id="20" name="TextBox 3">
            <a:extLst>
              <a:ext uri="{FF2B5EF4-FFF2-40B4-BE49-F238E27FC236}">
                <a16:creationId xmlns:a16="http://schemas.microsoft.com/office/drawing/2014/main" id="{A23B7264-82D0-427B-A34C-546C26C19E2E}"/>
              </a:ext>
            </a:extLst>
          </p:cNvPr>
          <p:cNvSpPr txBox="1"/>
          <p:nvPr/>
        </p:nvSpPr>
        <p:spPr>
          <a:xfrm>
            <a:off x="2161586" y="3419127"/>
            <a:ext cx="5696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blipFill dpi="0" rotWithShape="1">
                  <a:blip r:embed="rId3">
                    <a:alphaModFix amt="73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导师：欧阳元新</a:t>
            </a:r>
            <a:r>
              <a:rPr lang="en-US" altLang="zh-CN" sz="1600" b="1" dirty="0">
                <a:blipFill dpi="0" rotWithShape="1">
                  <a:blip r:embed="rId3">
                    <a:alphaModFix amt="73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600" b="1" dirty="0">
                <a:blipFill dpi="0" rotWithShape="1">
                  <a:blip r:embed="rId3">
                    <a:alphaModFix amt="73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学生：忽骁</a:t>
            </a:r>
            <a:r>
              <a:rPr lang="en-US" altLang="zh-CN" sz="1600" b="1" dirty="0">
                <a:blipFill dpi="0" rotWithShape="1">
                  <a:blip r:embed="rId3">
                    <a:alphaModFix amt="73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	9</a:t>
            </a:r>
            <a:r>
              <a:rPr lang="en-US" altLang="zh-CN" sz="1600" b="1" baseline="30000" dirty="0">
                <a:blipFill dpi="0" rotWithShape="1">
                  <a:blip r:embed="rId3">
                    <a:alphaModFix amt="73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th</a:t>
            </a:r>
            <a:r>
              <a:rPr lang="en-US" altLang="zh-CN" sz="1600" b="1" dirty="0">
                <a:blipFill dpi="0" rotWithShape="1">
                  <a:blip r:embed="rId3">
                    <a:alphaModFix amt="73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 Apr</a:t>
            </a:r>
          </a:p>
        </p:txBody>
      </p:sp>
      <p:sp>
        <p:nvSpPr>
          <p:cNvPr id="21" name="TextBox 4">
            <a:extLst>
              <a:ext uri="{FF2B5EF4-FFF2-40B4-BE49-F238E27FC236}">
                <a16:creationId xmlns:a16="http://schemas.microsoft.com/office/drawing/2014/main" id="{0A35B0BA-B992-4950-8A9B-BE2BC5979E23}"/>
              </a:ext>
            </a:extLst>
          </p:cNvPr>
          <p:cNvSpPr txBox="1"/>
          <p:nvPr/>
        </p:nvSpPr>
        <p:spPr>
          <a:xfrm>
            <a:off x="2161586" y="2598003"/>
            <a:ext cx="5985317" cy="830997"/>
          </a:xfrm>
          <a:prstGeom prst="rect">
            <a:avLst/>
          </a:prstGeom>
          <a:noFill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blipFill>
                  <a:blip r:embed="rId4"/>
                  <a:stretch>
                    <a:fillRect/>
                  </a:stretch>
                </a:blip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个性化学生反馈系统</a:t>
            </a:r>
          </a:p>
        </p:txBody>
      </p:sp>
      <p:cxnSp>
        <p:nvCxnSpPr>
          <p:cNvPr id="22" name="肘形连接符 5">
            <a:extLst>
              <a:ext uri="{FF2B5EF4-FFF2-40B4-BE49-F238E27FC236}">
                <a16:creationId xmlns:a16="http://schemas.microsoft.com/office/drawing/2014/main" id="{1EB18376-C6B8-45FF-959B-32642CB19F27}"/>
              </a:ext>
            </a:extLst>
          </p:cNvPr>
          <p:cNvCxnSpPr>
            <a:cxnSpLocks/>
            <a:stCxn id="21" idx="0"/>
            <a:endCxn id="20" idx="1"/>
          </p:cNvCxnSpPr>
          <p:nvPr/>
        </p:nvCxnSpPr>
        <p:spPr>
          <a:xfrm rot="16200000" flipH="1" flipV="1">
            <a:off x="3162715" y="1596873"/>
            <a:ext cx="990401" cy="2992659"/>
          </a:xfrm>
          <a:prstGeom prst="bentConnector4">
            <a:avLst>
              <a:gd name="adj1" fmla="val -23082"/>
              <a:gd name="adj2" fmla="val 107639"/>
            </a:avLst>
          </a:prstGeom>
          <a:ln w="31750">
            <a:solidFill>
              <a:srgbClr val="ED7D86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67EB47CD-0DC2-4B35-ABD3-ED611320F0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0023" y="4198517"/>
            <a:ext cx="5407990" cy="233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261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7d195523061f1c0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</a:t>
            </a:r>
            <a:endParaRPr lang="zh-CN" altLang="en-US" sz="10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9CDCCA45-617F-489B-ABA2-DEA6AEB01F7F}"/>
              </a:ext>
            </a:extLst>
          </p:cNvPr>
          <p:cNvGrpSpPr/>
          <p:nvPr/>
        </p:nvGrpSpPr>
        <p:grpSpPr>
          <a:xfrm>
            <a:off x="533848" y="348605"/>
            <a:ext cx="3692939" cy="1446550"/>
            <a:chOff x="5865779" y="1807801"/>
            <a:chExt cx="3692939" cy="1446550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846819DC-0DCE-4C49-BFFC-24BC7CF5ADA8}"/>
                </a:ext>
              </a:extLst>
            </p:cNvPr>
            <p:cNvSpPr/>
            <p:nvPr/>
          </p:nvSpPr>
          <p:spPr>
            <a:xfrm>
              <a:off x="7062138" y="2074887"/>
              <a:ext cx="2424010" cy="434078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blipFill>
                    <a:blip r:embed="rId3"/>
                    <a:tile tx="0" ty="0" sx="100000" sy="100000" flip="none" algn="tl"/>
                  </a:blipFill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功能展示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47D19604-159B-4294-B7BD-7CBAA2040B59}"/>
                </a:ext>
              </a:extLst>
            </p:cNvPr>
            <p:cNvSpPr/>
            <p:nvPr/>
          </p:nvSpPr>
          <p:spPr>
            <a:xfrm>
              <a:off x="7032763" y="2604032"/>
              <a:ext cx="2525955" cy="3877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ts val="2500"/>
                </a:lnSpc>
              </a:pPr>
              <a:r>
                <a:rPr lang="zh-CN" altLang="en-US" b="1" dirty="0">
                  <a:blipFill dpi="0" rotWithShape="1">
                    <a:blip r:embed="rId3">
                      <a:alphaModFix amt="71000"/>
                    </a:blip>
                    <a:srcRect/>
                    <a:tile tx="0" ty="0" sx="100000" sy="100000" flip="none" algn="tl"/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根据需求设计架构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BE49702E-B66B-4417-9138-88A1B40BE7E4}"/>
                </a:ext>
              </a:extLst>
            </p:cNvPr>
            <p:cNvSpPr txBox="1"/>
            <p:nvPr/>
          </p:nvSpPr>
          <p:spPr>
            <a:xfrm>
              <a:off x="5865779" y="1807801"/>
              <a:ext cx="1116011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dirty="0">
                  <a:blipFill>
                    <a:blip r:embed="rId4"/>
                    <a:tile tx="0" ty="0" sx="100000" sy="100000" flip="none" algn="tl"/>
                  </a:blipFill>
                  <a:latin typeface="Agency FB" panose="020B0503020202020204" pitchFamily="34" charset="0"/>
                </a:rPr>
                <a:t>02</a:t>
              </a:r>
              <a:endParaRPr lang="zh-CN" altLang="en-US" sz="8800" dirty="0">
                <a:blipFill>
                  <a:blip r:embed="rId4"/>
                  <a:tile tx="0" ty="0" sx="100000" sy="100000" flip="none" algn="tl"/>
                </a:blipFill>
                <a:latin typeface="Agency FB" panose="020B0503020202020204" pitchFamily="34" charset="0"/>
              </a:endParaRPr>
            </a:p>
          </p:txBody>
        </p:sp>
      </p:grpSp>
      <p:sp>
        <p:nvSpPr>
          <p:cNvPr id="10" name="TextBox 4">
            <a:extLst>
              <a:ext uri="{FF2B5EF4-FFF2-40B4-BE49-F238E27FC236}">
                <a16:creationId xmlns:a16="http://schemas.microsoft.com/office/drawing/2014/main" id="{1D8C6569-3AB0-4B69-9837-E712AD4D1E56}"/>
              </a:ext>
            </a:extLst>
          </p:cNvPr>
          <p:cNvSpPr txBox="1"/>
          <p:nvPr/>
        </p:nvSpPr>
        <p:spPr>
          <a:xfrm>
            <a:off x="633842" y="2166962"/>
            <a:ext cx="4616739" cy="646331"/>
          </a:xfrm>
          <a:prstGeom prst="rect">
            <a:avLst/>
          </a:prstGeom>
          <a:noFill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blipFill>
                  <a:blip r:embed="rId5">
                    <a:alphaModFix amt="48000"/>
                    <a:extLst>
                      <a:ext uri="{BEBA8EAE-BF5A-486C-A8C5-ECC9F3942E4B}">
                        <a14:imgProps xmlns:a14="http://schemas.microsoft.com/office/drawing/2010/main">
                          <a14:imgLayer r:embed="rId6"/>
                        </a14:imgProps>
                      </a:ext>
                    </a:extLst>
                  </a:blip>
                  <a:stretch>
                    <a:fillRect/>
                  </a:stretch>
                </a:blip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讨论区发帖、回复</a:t>
            </a:r>
            <a:endParaRPr lang="zh-CN" altLang="en-US" sz="3600" b="1" dirty="0">
              <a:blipFill>
                <a:blip r:embed="rId5">
                  <a:alphaModFix amt="48000"/>
                </a:blip>
                <a:stretch>
                  <a:fillRect/>
                </a:stretch>
              </a:blip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768E18D-FF79-4077-BA02-25121355D83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9505"/>
            <a:ext cx="12192000" cy="6158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385388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7d195523061f1c0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</a:t>
            </a:r>
            <a:endParaRPr lang="zh-CN" altLang="en-US" sz="10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9CDCCA45-617F-489B-ABA2-DEA6AEB01F7F}"/>
              </a:ext>
            </a:extLst>
          </p:cNvPr>
          <p:cNvGrpSpPr/>
          <p:nvPr/>
        </p:nvGrpSpPr>
        <p:grpSpPr>
          <a:xfrm>
            <a:off x="533848" y="348605"/>
            <a:ext cx="3692939" cy="1446550"/>
            <a:chOff x="5865779" y="1807801"/>
            <a:chExt cx="3692939" cy="1446550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846819DC-0DCE-4C49-BFFC-24BC7CF5ADA8}"/>
                </a:ext>
              </a:extLst>
            </p:cNvPr>
            <p:cNvSpPr/>
            <p:nvPr/>
          </p:nvSpPr>
          <p:spPr>
            <a:xfrm>
              <a:off x="7062138" y="2074887"/>
              <a:ext cx="2424010" cy="434078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blipFill>
                    <a:blip r:embed="rId3"/>
                    <a:tile tx="0" ty="0" sx="100000" sy="100000" flip="none" algn="tl"/>
                  </a:blipFill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功能展示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47D19604-159B-4294-B7BD-7CBAA2040B59}"/>
                </a:ext>
              </a:extLst>
            </p:cNvPr>
            <p:cNvSpPr/>
            <p:nvPr/>
          </p:nvSpPr>
          <p:spPr>
            <a:xfrm>
              <a:off x="7032763" y="2604032"/>
              <a:ext cx="2525955" cy="3877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ts val="2500"/>
                </a:lnSpc>
              </a:pPr>
              <a:r>
                <a:rPr lang="zh-CN" altLang="en-US" b="1" dirty="0">
                  <a:blipFill dpi="0" rotWithShape="1">
                    <a:blip r:embed="rId3">
                      <a:alphaModFix amt="71000"/>
                    </a:blip>
                    <a:srcRect/>
                    <a:tile tx="0" ty="0" sx="100000" sy="100000" flip="none" algn="tl"/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根据需求设计架构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BE49702E-B66B-4417-9138-88A1B40BE7E4}"/>
                </a:ext>
              </a:extLst>
            </p:cNvPr>
            <p:cNvSpPr txBox="1"/>
            <p:nvPr/>
          </p:nvSpPr>
          <p:spPr>
            <a:xfrm>
              <a:off x="5865779" y="1807801"/>
              <a:ext cx="1116011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dirty="0">
                  <a:blipFill>
                    <a:blip r:embed="rId4"/>
                    <a:tile tx="0" ty="0" sx="100000" sy="100000" flip="none" algn="tl"/>
                  </a:blipFill>
                  <a:latin typeface="Agency FB" panose="020B0503020202020204" pitchFamily="34" charset="0"/>
                </a:rPr>
                <a:t>02</a:t>
              </a:r>
              <a:endParaRPr lang="zh-CN" altLang="en-US" sz="8800" dirty="0">
                <a:blipFill>
                  <a:blip r:embed="rId4"/>
                  <a:tile tx="0" ty="0" sx="100000" sy="100000" flip="none" algn="tl"/>
                </a:blipFill>
                <a:latin typeface="Agency FB" panose="020B0503020202020204" pitchFamily="34" charset="0"/>
              </a:endParaRPr>
            </a:p>
          </p:txBody>
        </p:sp>
      </p:grpSp>
      <p:sp>
        <p:nvSpPr>
          <p:cNvPr id="10" name="TextBox 4">
            <a:extLst>
              <a:ext uri="{FF2B5EF4-FFF2-40B4-BE49-F238E27FC236}">
                <a16:creationId xmlns:a16="http://schemas.microsoft.com/office/drawing/2014/main" id="{1D8C6569-3AB0-4B69-9837-E712AD4D1E56}"/>
              </a:ext>
            </a:extLst>
          </p:cNvPr>
          <p:cNvSpPr txBox="1"/>
          <p:nvPr/>
        </p:nvSpPr>
        <p:spPr>
          <a:xfrm>
            <a:off x="633842" y="2166962"/>
            <a:ext cx="4616739" cy="1200329"/>
          </a:xfrm>
          <a:prstGeom prst="rect">
            <a:avLst/>
          </a:prstGeom>
          <a:noFill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blipFill>
                  <a:blip r:embed="rId5">
                    <a:alphaModFix amt="48000"/>
                    <a:extLst>
                      <a:ext uri="{BEBA8EAE-BF5A-486C-A8C5-ECC9F3942E4B}">
                        <a14:imgProps xmlns:a14="http://schemas.microsoft.com/office/drawing/2010/main">
                          <a14:imgLayer r:embed="rId6"/>
                        </a14:imgProps>
                      </a:ext>
                    </a:extLst>
                  </a:blip>
                  <a:stretch>
                    <a:fillRect/>
                  </a:stretch>
                </a:blip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进入指定课程的讨论区</a:t>
            </a:r>
            <a:endParaRPr lang="zh-CN" altLang="en-US" sz="3600" b="1" dirty="0">
              <a:blipFill>
                <a:blip r:embed="rId5">
                  <a:alphaModFix amt="48000"/>
                </a:blip>
                <a:stretch>
                  <a:fillRect/>
                </a:stretch>
              </a:blip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2317027-33BB-4804-998B-29D6EABDA15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9505"/>
            <a:ext cx="12192000" cy="6158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704788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7d195523061f1c0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</a:t>
            </a:r>
            <a:endParaRPr lang="zh-CN" altLang="en-US" sz="100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6590DEE6-2AB5-4477-AB22-E4295B79776E}"/>
              </a:ext>
            </a:extLst>
          </p:cNvPr>
          <p:cNvGrpSpPr/>
          <p:nvPr/>
        </p:nvGrpSpPr>
        <p:grpSpPr>
          <a:xfrm>
            <a:off x="545216" y="362039"/>
            <a:ext cx="3636908" cy="1470522"/>
            <a:chOff x="1261388" y="3384314"/>
            <a:chExt cx="3636908" cy="1470522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AEBF970C-FBD1-4E12-A7EA-ED89C0C5E20C}"/>
                </a:ext>
              </a:extLst>
            </p:cNvPr>
            <p:cNvSpPr/>
            <p:nvPr/>
          </p:nvSpPr>
          <p:spPr>
            <a:xfrm>
              <a:off x="2412665" y="3673511"/>
              <a:ext cx="2424010" cy="434078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blipFill>
                    <a:blip r:embed="rId3"/>
                    <a:tile tx="0" ty="0" sx="100000" sy="100000" flip="none" algn="tl"/>
                  </a:blipFill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下周工作计划</a:t>
              </a: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D4B8143C-1DD7-4D24-B95B-F4674929C6BD}"/>
                </a:ext>
              </a:extLst>
            </p:cNvPr>
            <p:cNvSpPr/>
            <p:nvPr/>
          </p:nvSpPr>
          <p:spPr>
            <a:xfrm>
              <a:off x="2372341" y="4146501"/>
              <a:ext cx="2525955" cy="7083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ts val="2500"/>
                </a:lnSpc>
              </a:pPr>
              <a:r>
                <a:rPr lang="zh-CN" altLang="en-US" b="1" dirty="0">
                  <a:blipFill dpi="0" rotWithShape="1">
                    <a:blip r:embed="rId3">
                      <a:alphaModFix amt="71000"/>
                    </a:blip>
                    <a:srcRect/>
                    <a:tile tx="0" ty="0" sx="100000" sy="100000" flip="none" algn="tl"/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教师、学生权限划分</a:t>
              </a:r>
            </a:p>
            <a:p>
              <a:pPr algn="just">
                <a:lnSpc>
                  <a:spcPts val="2500"/>
                </a:lnSpc>
              </a:pPr>
              <a:endParaRPr lang="zh-CN" altLang="en-US" b="1" dirty="0">
                <a:blipFill dpi="0" rotWithShape="1">
                  <a:blip r:embed="rId3">
                    <a:alphaModFix amt="71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5B2710D2-03C1-49D9-A358-257747FA53B9}"/>
                </a:ext>
              </a:extLst>
            </p:cNvPr>
            <p:cNvSpPr txBox="1"/>
            <p:nvPr/>
          </p:nvSpPr>
          <p:spPr>
            <a:xfrm>
              <a:off x="1261388" y="3384314"/>
              <a:ext cx="1151277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dirty="0">
                  <a:blipFill>
                    <a:blip r:embed="rId2"/>
                    <a:stretch>
                      <a:fillRect/>
                    </a:stretch>
                  </a:blipFill>
                  <a:latin typeface="Agency FB" panose="020B0503020202020204" pitchFamily="34" charset="0"/>
                </a:rPr>
                <a:t>03</a:t>
              </a:r>
              <a:endParaRPr lang="zh-CN" altLang="en-US" sz="8800" dirty="0">
                <a:blipFill>
                  <a:blip r:embed="rId2"/>
                  <a:stretch>
                    <a:fillRect/>
                  </a:stretch>
                </a:blipFill>
                <a:latin typeface="Agency FB" panose="020B0503020202020204" pitchFamily="34" charset="0"/>
              </a:endParaRPr>
            </a:p>
          </p:txBody>
        </p:sp>
      </p:grpSp>
      <p:sp>
        <p:nvSpPr>
          <p:cNvPr id="46" name="Freeform 14">
            <a:extLst>
              <a:ext uri="{FF2B5EF4-FFF2-40B4-BE49-F238E27FC236}">
                <a16:creationId xmlns:a16="http://schemas.microsoft.com/office/drawing/2014/main" id="{FB32E199-4898-4536-812E-BD2FC20F027A}"/>
              </a:ext>
            </a:extLst>
          </p:cNvPr>
          <p:cNvSpPr/>
          <p:nvPr/>
        </p:nvSpPr>
        <p:spPr bwMode="auto">
          <a:xfrm>
            <a:off x="1957565" y="2767799"/>
            <a:ext cx="298450" cy="344488"/>
          </a:xfrm>
          <a:custGeom>
            <a:avLst/>
            <a:gdLst>
              <a:gd name="T0" fmla="*/ 0 w 336"/>
              <a:gd name="T1" fmla="*/ 194 h 388"/>
              <a:gd name="T2" fmla="*/ 168 w 336"/>
              <a:gd name="T3" fmla="*/ 97 h 388"/>
              <a:gd name="T4" fmla="*/ 336 w 336"/>
              <a:gd name="T5" fmla="*/ 0 h 388"/>
              <a:gd name="T6" fmla="*/ 336 w 336"/>
              <a:gd name="T7" fmla="*/ 194 h 388"/>
              <a:gd name="T8" fmla="*/ 336 w 336"/>
              <a:gd name="T9" fmla="*/ 388 h 388"/>
              <a:gd name="T10" fmla="*/ 168 w 336"/>
              <a:gd name="T11" fmla="*/ 291 h 388"/>
              <a:gd name="T12" fmla="*/ 0 w 336"/>
              <a:gd name="T13" fmla="*/ 194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6" h="388">
                <a:moveTo>
                  <a:pt x="0" y="194"/>
                </a:moveTo>
                <a:lnTo>
                  <a:pt x="168" y="97"/>
                </a:lnTo>
                <a:lnTo>
                  <a:pt x="336" y="0"/>
                </a:lnTo>
                <a:lnTo>
                  <a:pt x="336" y="194"/>
                </a:lnTo>
                <a:lnTo>
                  <a:pt x="336" y="388"/>
                </a:lnTo>
                <a:lnTo>
                  <a:pt x="168" y="291"/>
                </a:lnTo>
                <a:lnTo>
                  <a:pt x="0" y="194"/>
                </a:lnTo>
                <a:close/>
              </a:path>
            </a:pathLst>
          </a:cu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Freeform 15">
            <a:extLst>
              <a:ext uri="{FF2B5EF4-FFF2-40B4-BE49-F238E27FC236}">
                <a16:creationId xmlns:a16="http://schemas.microsoft.com/office/drawing/2014/main" id="{FE244970-ED0B-41AD-BBD3-C73DA9E0CCF6}"/>
              </a:ext>
            </a:extLst>
          </p:cNvPr>
          <p:cNvSpPr/>
          <p:nvPr/>
        </p:nvSpPr>
        <p:spPr bwMode="auto">
          <a:xfrm>
            <a:off x="2167115" y="3429787"/>
            <a:ext cx="344488" cy="298450"/>
          </a:xfrm>
          <a:custGeom>
            <a:avLst/>
            <a:gdLst>
              <a:gd name="T0" fmla="*/ 0 w 388"/>
              <a:gd name="T1" fmla="*/ 336 h 336"/>
              <a:gd name="T2" fmla="*/ 97 w 388"/>
              <a:gd name="T3" fmla="*/ 168 h 336"/>
              <a:gd name="T4" fmla="*/ 194 w 388"/>
              <a:gd name="T5" fmla="*/ 0 h 336"/>
              <a:gd name="T6" fmla="*/ 291 w 388"/>
              <a:gd name="T7" fmla="*/ 168 h 336"/>
              <a:gd name="T8" fmla="*/ 388 w 388"/>
              <a:gd name="T9" fmla="*/ 336 h 336"/>
              <a:gd name="T10" fmla="*/ 194 w 388"/>
              <a:gd name="T11" fmla="*/ 336 h 336"/>
              <a:gd name="T12" fmla="*/ 0 w 388"/>
              <a:gd name="T13" fmla="*/ 336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88" h="336">
                <a:moveTo>
                  <a:pt x="0" y="336"/>
                </a:moveTo>
                <a:lnTo>
                  <a:pt x="97" y="168"/>
                </a:lnTo>
                <a:lnTo>
                  <a:pt x="194" y="0"/>
                </a:lnTo>
                <a:lnTo>
                  <a:pt x="291" y="168"/>
                </a:lnTo>
                <a:lnTo>
                  <a:pt x="388" y="336"/>
                </a:lnTo>
                <a:lnTo>
                  <a:pt x="194" y="336"/>
                </a:lnTo>
                <a:lnTo>
                  <a:pt x="0" y="336"/>
                </a:lnTo>
                <a:close/>
              </a:path>
            </a:pathLst>
          </a:cu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Freeform 16">
            <a:extLst>
              <a:ext uri="{FF2B5EF4-FFF2-40B4-BE49-F238E27FC236}">
                <a16:creationId xmlns:a16="http://schemas.microsoft.com/office/drawing/2014/main" id="{32A55E42-4F68-4111-AA9C-14BAA0F30C0D}"/>
              </a:ext>
            </a:extLst>
          </p:cNvPr>
          <p:cNvSpPr/>
          <p:nvPr/>
        </p:nvSpPr>
        <p:spPr bwMode="auto">
          <a:xfrm>
            <a:off x="2652890" y="3910799"/>
            <a:ext cx="298450" cy="344488"/>
          </a:xfrm>
          <a:custGeom>
            <a:avLst/>
            <a:gdLst>
              <a:gd name="T0" fmla="*/ 0 w 336"/>
              <a:gd name="T1" fmla="*/ 388 h 388"/>
              <a:gd name="T2" fmla="*/ 0 w 336"/>
              <a:gd name="T3" fmla="*/ 194 h 388"/>
              <a:gd name="T4" fmla="*/ 0 w 336"/>
              <a:gd name="T5" fmla="*/ 0 h 388"/>
              <a:gd name="T6" fmla="*/ 168 w 336"/>
              <a:gd name="T7" fmla="*/ 97 h 388"/>
              <a:gd name="T8" fmla="*/ 336 w 336"/>
              <a:gd name="T9" fmla="*/ 194 h 388"/>
              <a:gd name="T10" fmla="*/ 168 w 336"/>
              <a:gd name="T11" fmla="*/ 291 h 388"/>
              <a:gd name="T12" fmla="*/ 0 w 336"/>
              <a:gd name="T13" fmla="*/ 388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6" h="388">
                <a:moveTo>
                  <a:pt x="0" y="388"/>
                </a:moveTo>
                <a:lnTo>
                  <a:pt x="0" y="194"/>
                </a:lnTo>
                <a:lnTo>
                  <a:pt x="0" y="0"/>
                </a:lnTo>
                <a:lnTo>
                  <a:pt x="168" y="97"/>
                </a:lnTo>
                <a:lnTo>
                  <a:pt x="336" y="194"/>
                </a:lnTo>
                <a:lnTo>
                  <a:pt x="168" y="291"/>
                </a:lnTo>
                <a:lnTo>
                  <a:pt x="0" y="388"/>
                </a:lnTo>
                <a:close/>
              </a:path>
            </a:pathLst>
          </a:cu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Freeform 17">
            <a:extLst>
              <a:ext uri="{FF2B5EF4-FFF2-40B4-BE49-F238E27FC236}">
                <a16:creationId xmlns:a16="http://schemas.microsoft.com/office/drawing/2014/main" id="{ACF3432B-3A33-4665-9982-B22568BBFF7C}"/>
              </a:ext>
            </a:extLst>
          </p:cNvPr>
          <p:cNvSpPr/>
          <p:nvPr/>
        </p:nvSpPr>
        <p:spPr bwMode="auto">
          <a:xfrm>
            <a:off x="3251378" y="4166387"/>
            <a:ext cx="344488" cy="298450"/>
          </a:xfrm>
          <a:custGeom>
            <a:avLst/>
            <a:gdLst>
              <a:gd name="T0" fmla="*/ 194 w 388"/>
              <a:gd name="T1" fmla="*/ 336 h 336"/>
              <a:gd name="T2" fmla="*/ 97 w 388"/>
              <a:gd name="T3" fmla="*/ 168 h 336"/>
              <a:gd name="T4" fmla="*/ 0 w 388"/>
              <a:gd name="T5" fmla="*/ 0 h 336"/>
              <a:gd name="T6" fmla="*/ 194 w 388"/>
              <a:gd name="T7" fmla="*/ 0 h 336"/>
              <a:gd name="T8" fmla="*/ 388 w 388"/>
              <a:gd name="T9" fmla="*/ 0 h 336"/>
              <a:gd name="T10" fmla="*/ 291 w 388"/>
              <a:gd name="T11" fmla="*/ 168 h 336"/>
              <a:gd name="T12" fmla="*/ 194 w 388"/>
              <a:gd name="T13" fmla="*/ 336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88" h="336">
                <a:moveTo>
                  <a:pt x="194" y="336"/>
                </a:moveTo>
                <a:lnTo>
                  <a:pt x="97" y="168"/>
                </a:lnTo>
                <a:lnTo>
                  <a:pt x="0" y="0"/>
                </a:lnTo>
                <a:lnTo>
                  <a:pt x="194" y="0"/>
                </a:lnTo>
                <a:lnTo>
                  <a:pt x="388" y="0"/>
                </a:lnTo>
                <a:lnTo>
                  <a:pt x="291" y="168"/>
                </a:lnTo>
                <a:lnTo>
                  <a:pt x="194" y="336"/>
                </a:lnTo>
                <a:close/>
              </a:path>
            </a:pathLst>
          </a:cu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Freeform 18">
            <a:extLst>
              <a:ext uri="{FF2B5EF4-FFF2-40B4-BE49-F238E27FC236}">
                <a16:creationId xmlns:a16="http://schemas.microsoft.com/office/drawing/2014/main" id="{6F20A152-2CFA-412E-98AC-96C1B6BA72EC}"/>
              </a:ext>
            </a:extLst>
          </p:cNvPr>
          <p:cNvSpPr/>
          <p:nvPr/>
        </p:nvSpPr>
        <p:spPr bwMode="auto">
          <a:xfrm>
            <a:off x="3926065" y="3925087"/>
            <a:ext cx="298450" cy="344488"/>
          </a:xfrm>
          <a:custGeom>
            <a:avLst/>
            <a:gdLst>
              <a:gd name="T0" fmla="*/ 336 w 336"/>
              <a:gd name="T1" fmla="*/ 388 h 388"/>
              <a:gd name="T2" fmla="*/ 168 w 336"/>
              <a:gd name="T3" fmla="*/ 291 h 388"/>
              <a:gd name="T4" fmla="*/ 0 w 336"/>
              <a:gd name="T5" fmla="*/ 194 h 388"/>
              <a:gd name="T6" fmla="*/ 168 w 336"/>
              <a:gd name="T7" fmla="*/ 97 h 388"/>
              <a:gd name="T8" fmla="*/ 336 w 336"/>
              <a:gd name="T9" fmla="*/ 0 h 388"/>
              <a:gd name="T10" fmla="*/ 336 w 336"/>
              <a:gd name="T11" fmla="*/ 194 h 388"/>
              <a:gd name="T12" fmla="*/ 336 w 336"/>
              <a:gd name="T13" fmla="*/ 388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6" h="388">
                <a:moveTo>
                  <a:pt x="336" y="388"/>
                </a:moveTo>
                <a:lnTo>
                  <a:pt x="168" y="291"/>
                </a:lnTo>
                <a:lnTo>
                  <a:pt x="0" y="194"/>
                </a:lnTo>
                <a:lnTo>
                  <a:pt x="168" y="97"/>
                </a:lnTo>
                <a:lnTo>
                  <a:pt x="336" y="0"/>
                </a:lnTo>
                <a:lnTo>
                  <a:pt x="336" y="194"/>
                </a:lnTo>
                <a:lnTo>
                  <a:pt x="336" y="388"/>
                </a:lnTo>
                <a:close/>
              </a:path>
            </a:pathLst>
          </a:cu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Freeform 19">
            <a:extLst>
              <a:ext uri="{FF2B5EF4-FFF2-40B4-BE49-F238E27FC236}">
                <a16:creationId xmlns:a16="http://schemas.microsoft.com/office/drawing/2014/main" id="{D866F9A6-1776-4ECC-9295-ECDD6A6ADF51}"/>
              </a:ext>
            </a:extLst>
          </p:cNvPr>
          <p:cNvSpPr/>
          <p:nvPr/>
        </p:nvSpPr>
        <p:spPr bwMode="auto">
          <a:xfrm>
            <a:off x="4411840" y="3421849"/>
            <a:ext cx="344488" cy="298450"/>
          </a:xfrm>
          <a:custGeom>
            <a:avLst/>
            <a:gdLst>
              <a:gd name="T0" fmla="*/ 388 w 388"/>
              <a:gd name="T1" fmla="*/ 336 h 336"/>
              <a:gd name="T2" fmla="*/ 194 w 388"/>
              <a:gd name="T3" fmla="*/ 336 h 336"/>
              <a:gd name="T4" fmla="*/ 0 w 388"/>
              <a:gd name="T5" fmla="*/ 336 h 336"/>
              <a:gd name="T6" fmla="*/ 97 w 388"/>
              <a:gd name="T7" fmla="*/ 168 h 336"/>
              <a:gd name="T8" fmla="*/ 194 w 388"/>
              <a:gd name="T9" fmla="*/ 0 h 336"/>
              <a:gd name="T10" fmla="*/ 291 w 388"/>
              <a:gd name="T11" fmla="*/ 168 h 336"/>
              <a:gd name="T12" fmla="*/ 388 w 388"/>
              <a:gd name="T13" fmla="*/ 336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88" h="336">
                <a:moveTo>
                  <a:pt x="388" y="336"/>
                </a:moveTo>
                <a:lnTo>
                  <a:pt x="194" y="336"/>
                </a:lnTo>
                <a:lnTo>
                  <a:pt x="0" y="336"/>
                </a:lnTo>
                <a:lnTo>
                  <a:pt x="97" y="168"/>
                </a:lnTo>
                <a:lnTo>
                  <a:pt x="194" y="0"/>
                </a:lnTo>
                <a:lnTo>
                  <a:pt x="291" y="168"/>
                </a:lnTo>
                <a:lnTo>
                  <a:pt x="388" y="336"/>
                </a:lnTo>
                <a:close/>
              </a:path>
            </a:pathLst>
          </a:cu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Freeform 20">
            <a:extLst>
              <a:ext uri="{FF2B5EF4-FFF2-40B4-BE49-F238E27FC236}">
                <a16:creationId xmlns:a16="http://schemas.microsoft.com/office/drawing/2014/main" id="{1A73A58A-C43B-4832-BCD5-0457EFC4A7F5}"/>
              </a:ext>
            </a:extLst>
          </p:cNvPr>
          <p:cNvSpPr/>
          <p:nvPr/>
        </p:nvSpPr>
        <p:spPr bwMode="auto">
          <a:xfrm>
            <a:off x="4661078" y="2764624"/>
            <a:ext cx="298450" cy="344488"/>
          </a:xfrm>
          <a:custGeom>
            <a:avLst/>
            <a:gdLst>
              <a:gd name="T0" fmla="*/ 336 w 336"/>
              <a:gd name="T1" fmla="*/ 194 h 388"/>
              <a:gd name="T2" fmla="*/ 168 w 336"/>
              <a:gd name="T3" fmla="*/ 291 h 388"/>
              <a:gd name="T4" fmla="*/ 0 w 336"/>
              <a:gd name="T5" fmla="*/ 388 h 388"/>
              <a:gd name="T6" fmla="*/ 0 w 336"/>
              <a:gd name="T7" fmla="*/ 194 h 388"/>
              <a:gd name="T8" fmla="*/ 0 w 336"/>
              <a:gd name="T9" fmla="*/ 0 h 388"/>
              <a:gd name="T10" fmla="*/ 168 w 336"/>
              <a:gd name="T11" fmla="*/ 97 h 388"/>
              <a:gd name="T12" fmla="*/ 336 w 336"/>
              <a:gd name="T13" fmla="*/ 194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6" h="388">
                <a:moveTo>
                  <a:pt x="336" y="194"/>
                </a:moveTo>
                <a:lnTo>
                  <a:pt x="168" y="291"/>
                </a:lnTo>
                <a:lnTo>
                  <a:pt x="0" y="388"/>
                </a:lnTo>
                <a:lnTo>
                  <a:pt x="0" y="194"/>
                </a:lnTo>
                <a:lnTo>
                  <a:pt x="0" y="0"/>
                </a:lnTo>
                <a:lnTo>
                  <a:pt x="168" y="97"/>
                </a:lnTo>
                <a:lnTo>
                  <a:pt x="336" y="194"/>
                </a:lnTo>
                <a:close/>
              </a:path>
            </a:pathLst>
          </a:cu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8532BCF5-1F89-464B-985C-CB5448E84008}"/>
              </a:ext>
            </a:extLst>
          </p:cNvPr>
          <p:cNvGrpSpPr/>
          <p:nvPr/>
        </p:nvGrpSpPr>
        <p:grpSpPr>
          <a:xfrm>
            <a:off x="2405240" y="1920074"/>
            <a:ext cx="2058988" cy="2060575"/>
            <a:chOff x="1990725" y="836613"/>
            <a:chExt cx="2058988" cy="2060575"/>
          </a:xfrm>
          <a:blipFill>
            <a:blip r:embed="rId6"/>
            <a:stretch>
              <a:fillRect/>
            </a:stretch>
          </a:blipFill>
        </p:grpSpPr>
        <p:sp>
          <p:nvSpPr>
            <p:cNvPr id="54" name="Oval 6">
              <a:extLst>
                <a:ext uri="{FF2B5EF4-FFF2-40B4-BE49-F238E27FC236}">
                  <a16:creationId xmlns:a16="http://schemas.microsoft.com/office/drawing/2014/main" id="{2C4DD755-CDCD-42CC-AD35-C616C0628D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0725" y="836613"/>
              <a:ext cx="2058988" cy="2060575"/>
            </a:xfrm>
            <a:prstGeom prst="ellipse">
              <a:avLst/>
            </a:prstGeom>
            <a:grpFill/>
            <a:ln w="10" cap="flat">
              <a:noFill/>
              <a:prstDash val="solid"/>
              <a:miter lim="800000"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TextBox 38">
              <a:extLst>
                <a:ext uri="{FF2B5EF4-FFF2-40B4-BE49-F238E27FC236}">
                  <a16:creationId xmlns:a16="http://schemas.microsoft.com/office/drawing/2014/main" id="{D41B03D7-8959-4CB4-9A31-0E15354B1A7F}"/>
                </a:ext>
              </a:extLst>
            </p:cNvPr>
            <p:cNvSpPr txBox="1"/>
            <p:nvPr/>
          </p:nvSpPr>
          <p:spPr>
            <a:xfrm>
              <a:off x="2282086" y="1478218"/>
              <a:ext cx="1492298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学生</a:t>
              </a:r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0704D175-0CD2-4A26-B844-6E27FABBB901}"/>
              </a:ext>
            </a:extLst>
          </p:cNvPr>
          <p:cNvGrpSpPr/>
          <p:nvPr/>
        </p:nvGrpSpPr>
        <p:grpSpPr>
          <a:xfrm>
            <a:off x="5015090" y="2507449"/>
            <a:ext cx="981075" cy="979488"/>
            <a:chOff x="4600575" y="1423988"/>
            <a:chExt cx="981075" cy="979488"/>
          </a:xfrm>
          <a:noFill/>
        </p:grpSpPr>
        <p:sp>
          <p:nvSpPr>
            <p:cNvPr id="57" name="Freeform 7">
              <a:extLst>
                <a:ext uri="{FF2B5EF4-FFF2-40B4-BE49-F238E27FC236}">
                  <a16:creationId xmlns:a16="http://schemas.microsoft.com/office/drawing/2014/main" id="{494648F6-184E-4288-A3F6-D87A56DEBD1A}"/>
                </a:ext>
              </a:extLst>
            </p:cNvPr>
            <p:cNvSpPr/>
            <p:nvPr/>
          </p:nvSpPr>
          <p:spPr bwMode="auto">
            <a:xfrm>
              <a:off x="4600575" y="1423988"/>
              <a:ext cx="981075" cy="979488"/>
            </a:xfrm>
            <a:custGeom>
              <a:avLst/>
              <a:gdLst>
                <a:gd name="T0" fmla="*/ 429 w 1106"/>
                <a:gd name="T1" fmla="*/ 68 h 1105"/>
                <a:gd name="T2" fmla="*/ 1038 w 1106"/>
                <a:gd name="T3" fmla="*/ 429 h 1105"/>
                <a:gd name="T4" fmla="*/ 677 w 1106"/>
                <a:gd name="T5" fmla="*/ 1037 h 1105"/>
                <a:gd name="T6" fmla="*/ 69 w 1106"/>
                <a:gd name="T7" fmla="*/ 677 h 1105"/>
                <a:gd name="T8" fmla="*/ 429 w 1106"/>
                <a:gd name="T9" fmla="*/ 68 h 1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6" h="1105">
                  <a:moveTo>
                    <a:pt x="429" y="68"/>
                  </a:moveTo>
                  <a:cubicBezTo>
                    <a:pt x="697" y="0"/>
                    <a:pt x="969" y="161"/>
                    <a:pt x="1038" y="429"/>
                  </a:cubicBezTo>
                  <a:cubicBezTo>
                    <a:pt x="1106" y="696"/>
                    <a:pt x="945" y="968"/>
                    <a:pt x="677" y="1037"/>
                  </a:cubicBezTo>
                  <a:cubicBezTo>
                    <a:pt x="410" y="1105"/>
                    <a:pt x="137" y="944"/>
                    <a:pt x="69" y="677"/>
                  </a:cubicBezTo>
                  <a:cubicBezTo>
                    <a:pt x="0" y="409"/>
                    <a:pt x="162" y="137"/>
                    <a:pt x="429" y="68"/>
                  </a:cubicBezTo>
                  <a:close/>
                </a:path>
              </a:pathLst>
            </a:custGeom>
            <a:grpFill/>
            <a:ln>
              <a:solidFill>
                <a:srgbClr val="00B0F0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TextBox 43">
              <a:extLst>
                <a:ext uri="{FF2B5EF4-FFF2-40B4-BE49-F238E27FC236}">
                  <a16:creationId xmlns:a16="http://schemas.microsoft.com/office/drawing/2014/main" id="{098936A2-0E35-4C8F-A2D0-AE44201FD733}"/>
                </a:ext>
              </a:extLst>
            </p:cNvPr>
            <p:cNvSpPr txBox="1"/>
            <p:nvPr/>
          </p:nvSpPr>
          <p:spPr>
            <a:xfrm>
              <a:off x="4680228" y="1570552"/>
              <a:ext cx="884556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查看课程详情</a:t>
              </a: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0BA0DDC3-CECF-47DC-90A0-735AAB1F3BBE}"/>
              </a:ext>
            </a:extLst>
          </p:cNvPr>
          <p:cNvGrpSpPr/>
          <p:nvPr/>
        </p:nvGrpSpPr>
        <p:grpSpPr>
          <a:xfrm>
            <a:off x="4722990" y="3536149"/>
            <a:ext cx="987425" cy="987425"/>
            <a:chOff x="4308475" y="2452688"/>
            <a:chExt cx="987425" cy="987425"/>
          </a:xfrm>
          <a:noFill/>
        </p:grpSpPr>
        <p:sp>
          <p:nvSpPr>
            <p:cNvPr id="60" name="Freeform 8">
              <a:extLst>
                <a:ext uri="{FF2B5EF4-FFF2-40B4-BE49-F238E27FC236}">
                  <a16:creationId xmlns:a16="http://schemas.microsoft.com/office/drawing/2014/main" id="{75DC9902-7859-40F8-8A34-A053301EAD8C}"/>
                </a:ext>
              </a:extLst>
            </p:cNvPr>
            <p:cNvSpPr/>
            <p:nvPr/>
          </p:nvSpPr>
          <p:spPr bwMode="auto">
            <a:xfrm>
              <a:off x="4308475" y="2452688"/>
              <a:ext cx="987425" cy="987425"/>
            </a:xfrm>
            <a:custGeom>
              <a:avLst/>
              <a:gdLst>
                <a:gd name="T0" fmla="*/ 691 w 1112"/>
                <a:gd name="T1" fmla="*/ 75 h 1112"/>
                <a:gd name="T2" fmla="*/ 1037 w 1112"/>
                <a:gd name="T3" fmla="*/ 691 h 1112"/>
                <a:gd name="T4" fmla="*/ 421 w 1112"/>
                <a:gd name="T5" fmla="*/ 1038 h 1112"/>
                <a:gd name="T6" fmla="*/ 74 w 1112"/>
                <a:gd name="T7" fmla="*/ 421 h 1112"/>
                <a:gd name="T8" fmla="*/ 691 w 1112"/>
                <a:gd name="T9" fmla="*/ 75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1112">
                  <a:moveTo>
                    <a:pt x="691" y="75"/>
                  </a:moveTo>
                  <a:cubicBezTo>
                    <a:pt x="956" y="149"/>
                    <a:pt x="1112" y="425"/>
                    <a:pt x="1037" y="691"/>
                  </a:cubicBezTo>
                  <a:cubicBezTo>
                    <a:pt x="963" y="957"/>
                    <a:pt x="687" y="1112"/>
                    <a:pt x="421" y="1038"/>
                  </a:cubicBezTo>
                  <a:cubicBezTo>
                    <a:pt x="155" y="963"/>
                    <a:pt x="0" y="687"/>
                    <a:pt x="74" y="421"/>
                  </a:cubicBezTo>
                  <a:cubicBezTo>
                    <a:pt x="149" y="156"/>
                    <a:pt x="425" y="0"/>
                    <a:pt x="691" y="75"/>
                  </a:cubicBezTo>
                  <a:close/>
                </a:path>
              </a:pathLst>
            </a:custGeom>
            <a:grpFill/>
            <a:ln>
              <a:solidFill>
                <a:srgbClr val="5CC3E7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TextBox 46">
              <a:extLst>
                <a:ext uri="{FF2B5EF4-FFF2-40B4-BE49-F238E27FC236}">
                  <a16:creationId xmlns:a16="http://schemas.microsoft.com/office/drawing/2014/main" id="{C972D78E-46AA-4D7D-B1FC-231D9C80A266}"/>
                </a:ext>
              </a:extLst>
            </p:cNvPr>
            <p:cNvSpPr txBox="1"/>
            <p:nvPr/>
          </p:nvSpPr>
          <p:spPr>
            <a:xfrm>
              <a:off x="4335135" y="2625971"/>
              <a:ext cx="941695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修改个人信息</a:t>
              </a:r>
              <a:endPara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87D407D5-C0ED-45FE-89F1-796EC441EFEE}"/>
              </a:ext>
            </a:extLst>
          </p:cNvPr>
          <p:cNvGrpSpPr/>
          <p:nvPr/>
        </p:nvGrpSpPr>
        <p:grpSpPr>
          <a:xfrm>
            <a:off x="3960990" y="4290212"/>
            <a:ext cx="976313" cy="977900"/>
            <a:chOff x="3546475" y="3206751"/>
            <a:chExt cx="976313" cy="977900"/>
          </a:xfrm>
          <a:noFill/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9A8900CA-A6C3-4AAB-9153-C995DC219885}"/>
                </a:ext>
              </a:extLst>
            </p:cNvPr>
            <p:cNvSpPr/>
            <p:nvPr/>
          </p:nvSpPr>
          <p:spPr bwMode="auto">
            <a:xfrm>
              <a:off x="3546475" y="3206751"/>
              <a:ext cx="976313" cy="977900"/>
            </a:xfrm>
            <a:custGeom>
              <a:avLst/>
              <a:gdLst>
                <a:gd name="T0" fmla="*/ 908 w 1101"/>
                <a:gd name="T1" fmla="*/ 201 h 1101"/>
                <a:gd name="T2" fmla="*/ 900 w 1101"/>
                <a:gd name="T3" fmla="*/ 908 h 1101"/>
                <a:gd name="T4" fmla="*/ 193 w 1101"/>
                <a:gd name="T5" fmla="*/ 900 h 1101"/>
                <a:gd name="T6" fmla="*/ 201 w 1101"/>
                <a:gd name="T7" fmla="*/ 193 h 1101"/>
                <a:gd name="T8" fmla="*/ 908 w 1101"/>
                <a:gd name="T9" fmla="*/ 201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8" y="201"/>
                  </a:moveTo>
                  <a:cubicBezTo>
                    <a:pt x="1101" y="398"/>
                    <a:pt x="1097" y="715"/>
                    <a:pt x="900" y="908"/>
                  </a:cubicBezTo>
                  <a:cubicBezTo>
                    <a:pt x="703" y="1101"/>
                    <a:pt x="386" y="1098"/>
                    <a:pt x="193" y="900"/>
                  </a:cubicBezTo>
                  <a:cubicBezTo>
                    <a:pt x="0" y="703"/>
                    <a:pt x="3" y="386"/>
                    <a:pt x="201" y="193"/>
                  </a:cubicBezTo>
                  <a:cubicBezTo>
                    <a:pt x="398" y="0"/>
                    <a:pt x="715" y="4"/>
                    <a:pt x="908" y="201"/>
                  </a:cubicBezTo>
                  <a:close/>
                </a:path>
              </a:pathLst>
            </a:custGeom>
            <a:grpFill/>
            <a:ln>
              <a:solidFill>
                <a:srgbClr val="00B0F0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4" name="TextBox 49">
              <a:extLst>
                <a:ext uri="{FF2B5EF4-FFF2-40B4-BE49-F238E27FC236}">
                  <a16:creationId xmlns:a16="http://schemas.microsoft.com/office/drawing/2014/main" id="{9658BF66-0B6B-40DD-9B79-349A20B88189}"/>
                </a:ext>
              </a:extLst>
            </p:cNvPr>
            <p:cNvSpPr txBox="1"/>
            <p:nvPr/>
          </p:nvSpPr>
          <p:spPr>
            <a:xfrm>
              <a:off x="3594228" y="3396997"/>
              <a:ext cx="910969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在讨论区发帖</a:t>
              </a:r>
              <a:endPara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5C727B1B-FDB6-44CF-B609-957934C1BD06}"/>
              </a:ext>
            </a:extLst>
          </p:cNvPr>
          <p:cNvGrpSpPr/>
          <p:nvPr/>
        </p:nvGrpSpPr>
        <p:grpSpPr>
          <a:xfrm>
            <a:off x="2919590" y="4553737"/>
            <a:ext cx="981075" cy="981075"/>
            <a:chOff x="2505075" y="3470276"/>
            <a:chExt cx="981075" cy="981075"/>
          </a:xfrm>
          <a:noFill/>
        </p:grpSpPr>
        <p:sp>
          <p:nvSpPr>
            <p:cNvPr id="66" name="Freeform 10">
              <a:extLst>
                <a:ext uri="{FF2B5EF4-FFF2-40B4-BE49-F238E27FC236}">
                  <a16:creationId xmlns:a16="http://schemas.microsoft.com/office/drawing/2014/main" id="{7EB7FBB5-C19D-4601-9DE6-6064B587D3D2}"/>
                </a:ext>
              </a:extLst>
            </p:cNvPr>
            <p:cNvSpPr/>
            <p:nvPr/>
          </p:nvSpPr>
          <p:spPr bwMode="auto">
            <a:xfrm>
              <a:off x="2505075" y="3470276"/>
              <a:ext cx="981075" cy="981075"/>
            </a:xfrm>
            <a:custGeom>
              <a:avLst/>
              <a:gdLst>
                <a:gd name="T0" fmla="*/ 1037 w 1105"/>
                <a:gd name="T1" fmla="*/ 429 h 1106"/>
                <a:gd name="T2" fmla="*/ 676 w 1105"/>
                <a:gd name="T3" fmla="*/ 1037 h 1106"/>
                <a:gd name="T4" fmla="*/ 68 w 1105"/>
                <a:gd name="T5" fmla="*/ 677 h 1106"/>
                <a:gd name="T6" fmla="*/ 428 w 1105"/>
                <a:gd name="T7" fmla="*/ 68 h 1106"/>
                <a:gd name="T8" fmla="*/ 1037 w 1105"/>
                <a:gd name="T9" fmla="*/ 429 h 1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5" h="1106">
                  <a:moveTo>
                    <a:pt x="1037" y="429"/>
                  </a:moveTo>
                  <a:cubicBezTo>
                    <a:pt x="1105" y="696"/>
                    <a:pt x="944" y="969"/>
                    <a:pt x="676" y="1037"/>
                  </a:cubicBezTo>
                  <a:cubicBezTo>
                    <a:pt x="409" y="1106"/>
                    <a:pt x="137" y="944"/>
                    <a:pt x="68" y="677"/>
                  </a:cubicBezTo>
                  <a:cubicBezTo>
                    <a:pt x="0" y="409"/>
                    <a:pt x="161" y="137"/>
                    <a:pt x="428" y="68"/>
                  </a:cubicBezTo>
                  <a:cubicBezTo>
                    <a:pt x="696" y="0"/>
                    <a:pt x="968" y="161"/>
                    <a:pt x="1037" y="429"/>
                  </a:cubicBezTo>
                  <a:close/>
                </a:path>
              </a:pathLst>
            </a:custGeom>
            <a:grpFill/>
            <a:ln>
              <a:solidFill>
                <a:srgbClr val="E0D84A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" name="TextBox 52">
              <a:extLst>
                <a:ext uri="{FF2B5EF4-FFF2-40B4-BE49-F238E27FC236}">
                  <a16:creationId xmlns:a16="http://schemas.microsoft.com/office/drawing/2014/main" id="{231DCA6A-6F21-4286-9DA0-48680541FCA2}"/>
                </a:ext>
              </a:extLst>
            </p:cNvPr>
            <p:cNvSpPr txBox="1"/>
            <p:nvPr/>
          </p:nvSpPr>
          <p:spPr>
            <a:xfrm>
              <a:off x="2539069" y="3635581"/>
              <a:ext cx="886843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查看已选课程</a:t>
              </a:r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7F5E8C12-2C7D-4375-924B-73F6F26CD153}"/>
              </a:ext>
            </a:extLst>
          </p:cNvPr>
          <p:cNvGrpSpPr/>
          <p:nvPr/>
        </p:nvGrpSpPr>
        <p:grpSpPr>
          <a:xfrm>
            <a:off x="1884540" y="4261637"/>
            <a:ext cx="987425" cy="985838"/>
            <a:chOff x="1470025" y="3178176"/>
            <a:chExt cx="987425" cy="985838"/>
          </a:xfrm>
          <a:noFill/>
        </p:grpSpPr>
        <p:sp>
          <p:nvSpPr>
            <p:cNvPr id="69" name="Freeform 11">
              <a:extLst>
                <a:ext uri="{FF2B5EF4-FFF2-40B4-BE49-F238E27FC236}">
                  <a16:creationId xmlns:a16="http://schemas.microsoft.com/office/drawing/2014/main" id="{DCBE2AA6-A9D9-4AAC-81B9-77378CD94E64}"/>
                </a:ext>
              </a:extLst>
            </p:cNvPr>
            <p:cNvSpPr/>
            <p:nvPr/>
          </p:nvSpPr>
          <p:spPr bwMode="auto">
            <a:xfrm>
              <a:off x="1470025" y="3178176"/>
              <a:ext cx="987425" cy="985838"/>
            </a:xfrm>
            <a:custGeom>
              <a:avLst/>
              <a:gdLst>
                <a:gd name="T0" fmla="*/ 1037 w 1112"/>
                <a:gd name="T1" fmla="*/ 691 h 1112"/>
                <a:gd name="T2" fmla="*/ 421 w 1112"/>
                <a:gd name="T3" fmla="*/ 1038 h 1112"/>
                <a:gd name="T4" fmla="*/ 74 w 1112"/>
                <a:gd name="T5" fmla="*/ 422 h 1112"/>
                <a:gd name="T6" fmla="*/ 691 w 1112"/>
                <a:gd name="T7" fmla="*/ 75 h 1112"/>
                <a:gd name="T8" fmla="*/ 1037 w 1112"/>
                <a:gd name="T9" fmla="*/ 691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1112">
                  <a:moveTo>
                    <a:pt x="1037" y="691"/>
                  </a:moveTo>
                  <a:cubicBezTo>
                    <a:pt x="963" y="957"/>
                    <a:pt x="687" y="1112"/>
                    <a:pt x="421" y="1038"/>
                  </a:cubicBezTo>
                  <a:cubicBezTo>
                    <a:pt x="155" y="964"/>
                    <a:pt x="0" y="688"/>
                    <a:pt x="74" y="422"/>
                  </a:cubicBezTo>
                  <a:cubicBezTo>
                    <a:pt x="149" y="156"/>
                    <a:pt x="425" y="0"/>
                    <a:pt x="691" y="75"/>
                  </a:cubicBezTo>
                  <a:cubicBezTo>
                    <a:pt x="956" y="149"/>
                    <a:pt x="1112" y="425"/>
                    <a:pt x="1037" y="691"/>
                  </a:cubicBezTo>
                  <a:close/>
                </a:path>
              </a:pathLst>
            </a:custGeom>
            <a:grpFill/>
            <a:ln>
              <a:solidFill>
                <a:srgbClr val="E0D84A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" name="TextBox 55">
              <a:extLst>
                <a:ext uri="{FF2B5EF4-FFF2-40B4-BE49-F238E27FC236}">
                  <a16:creationId xmlns:a16="http://schemas.microsoft.com/office/drawing/2014/main" id="{8E92F25D-088F-4DBC-A10A-0E27563C369C}"/>
                </a:ext>
              </a:extLst>
            </p:cNvPr>
            <p:cNvSpPr txBox="1"/>
            <p:nvPr/>
          </p:nvSpPr>
          <p:spPr>
            <a:xfrm>
              <a:off x="1593182" y="3365466"/>
              <a:ext cx="741110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退选课程</a:t>
              </a: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46F033B2-15CD-4C6B-BE29-0827D06355C9}"/>
              </a:ext>
            </a:extLst>
          </p:cNvPr>
          <p:cNvGrpSpPr/>
          <p:nvPr/>
        </p:nvGrpSpPr>
        <p:grpSpPr>
          <a:xfrm>
            <a:off x="1140003" y="3499637"/>
            <a:ext cx="977900" cy="977900"/>
            <a:chOff x="725488" y="2416176"/>
            <a:chExt cx="977900" cy="977900"/>
          </a:xfrm>
          <a:noFill/>
        </p:grpSpPr>
        <p:sp>
          <p:nvSpPr>
            <p:cNvPr id="72" name="Freeform 12">
              <a:extLst>
                <a:ext uri="{FF2B5EF4-FFF2-40B4-BE49-F238E27FC236}">
                  <a16:creationId xmlns:a16="http://schemas.microsoft.com/office/drawing/2014/main" id="{C046144A-FCA0-481E-9891-5354038FF1B4}"/>
                </a:ext>
              </a:extLst>
            </p:cNvPr>
            <p:cNvSpPr/>
            <p:nvPr/>
          </p:nvSpPr>
          <p:spPr bwMode="auto">
            <a:xfrm>
              <a:off x="725488" y="2416176"/>
              <a:ext cx="977900" cy="977900"/>
            </a:xfrm>
            <a:custGeom>
              <a:avLst/>
              <a:gdLst>
                <a:gd name="T0" fmla="*/ 900 w 1101"/>
                <a:gd name="T1" fmla="*/ 908 h 1102"/>
                <a:gd name="T2" fmla="*/ 193 w 1101"/>
                <a:gd name="T3" fmla="*/ 901 h 1102"/>
                <a:gd name="T4" fmla="*/ 201 w 1101"/>
                <a:gd name="T5" fmla="*/ 193 h 1102"/>
                <a:gd name="T6" fmla="*/ 908 w 1101"/>
                <a:gd name="T7" fmla="*/ 201 h 1102"/>
                <a:gd name="T8" fmla="*/ 900 w 1101"/>
                <a:gd name="T9" fmla="*/ 908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0" y="908"/>
                  </a:moveTo>
                  <a:cubicBezTo>
                    <a:pt x="702" y="1102"/>
                    <a:pt x="386" y="1098"/>
                    <a:pt x="193" y="901"/>
                  </a:cubicBezTo>
                  <a:cubicBezTo>
                    <a:pt x="0" y="703"/>
                    <a:pt x="3" y="387"/>
                    <a:pt x="201" y="193"/>
                  </a:cubicBezTo>
                  <a:cubicBezTo>
                    <a:pt x="398" y="0"/>
                    <a:pt x="715" y="4"/>
                    <a:pt x="908" y="201"/>
                  </a:cubicBezTo>
                  <a:cubicBezTo>
                    <a:pt x="1101" y="399"/>
                    <a:pt x="1097" y="715"/>
                    <a:pt x="900" y="908"/>
                  </a:cubicBezTo>
                  <a:close/>
                </a:path>
              </a:pathLst>
            </a:custGeom>
            <a:grpFill/>
            <a:ln>
              <a:solidFill>
                <a:srgbClr val="E0D84A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3" name="TextBox 58">
              <a:extLst>
                <a:ext uri="{FF2B5EF4-FFF2-40B4-BE49-F238E27FC236}">
                  <a16:creationId xmlns:a16="http://schemas.microsoft.com/office/drawing/2014/main" id="{68C422FE-9D65-432A-B4C8-3AAC769DFB10}"/>
                </a:ext>
              </a:extLst>
            </p:cNvPr>
            <p:cNvSpPr txBox="1"/>
            <p:nvPr/>
          </p:nvSpPr>
          <p:spPr>
            <a:xfrm>
              <a:off x="828182" y="2623234"/>
              <a:ext cx="772511" cy="369332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选课</a:t>
              </a:r>
            </a:p>
          </p:txBody>
        </p: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6116A092-ECB4-436D-91D8-A6571ADA19BD}"/>
              </a:ext>
            </a:extLst>
          </p:cNvPr>
          <p:cNvGrpSpPr/>
          <p:nvPr/>
        </p:nvGrpSpPr>
        <p:grpSpPr>
          <a:xfrm>
            <a:off x="871715" y="2458237"/>
            <a:ext cx="982663" cy="981075"/>
            <a:chOff x="457200" y="1374776"/>
            <a:chExt cx="982663" cy="981075"/>
          </a:xfrm>
          <a:noFill/>
        </p:grpSpPr>
        <p:sp>
          <p:nvSpPr>
            <p:cNvPr id="75" name="Freeform 13">
              <a:extLst>
                <a:ext uri="{FF2B5EF4-FFF2-40B4-BE49-F238E27FC236}">
                  <a16:creationId xmlns:a16="http://schemas.microsoft.com/office/drawing/2014/main" id="{8F6759C0-07B9-4296-95F0-4BD2674E477C}"/>
                </a:ext>
              </a:extLst>
            </p:cNvPr>
            <p:cNvSpPr/>
            <p:nvPr/>
          </p:nvSpPr>
          <p:spPr bwMode="auto">
            <a:xfrm>
              <a:off x="457200" y="1374776"/>
              <a:ext cx="982663" cy="981075"/>
            </a:xfrm>
            <a:custGeom>
              <a:avLst/>
              <a:gdLst>
                <a:gd name="T0" fmla="*/ 677 w 1106"/>
                <a:gd name="T1" fmla="*/ 1037 h 1106"/>
                <a:gd name="T2" fmla="*/ 69 w 1106"/>
                <a:gd name="T3" fmla="*/ 677 h 1106"/>
                <a:gd name="T4" fmla="*/ 429 w 1106"/>
                <a:gd name="T5" fmla="*/ 69 h 1106"/>
                <a:gd name="T6" fmla="*/ 1037 w 1106"/>
                <a:gd name="T7" fmla="*/ 429 h 1106"/>
                <a:gd name="T8" fmla="*/ 677 w 1106"/>
                <a:gd name="T9" fmla="*/ 1037 h 1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6" h="1106">
                  <a:moveTo>
                    <a:pt x="677" y="1037"/>
                  </a:moveTo>
                  <a:cubicBezTo>
                    <a:pt x="410" y="1106"/>
                    <a:pt x="137" y="945"/>
                    <a:pt x="69" y="677"/>
                  </a:cubicBezTo>
                  <a:cubicBezTo>
                    <a:pt x="0" y="410"/>
                    <a:pt x="162" y="137"/>
                    <a:pt x="429" y="69"/>
                  </a:cubicBezTo>
                  <a:cubicBezTo>
                    <a:pt x="697" y="0"/>
                    <a:pt x="969" y="162"/>
                    <a:pt x="1037" y="429"/>
                  </a:cubicBezTo>
                  <a:cubicBezTo>
                    <a:pt x="1106" y="696"/>
                    <a:pt x="945" y="969"/>
                    <a:pt x="677" y="1037"/>
                  </a:cubicBezTo>
                  <a:close/>
                </a:path>
              </a:pathLst>
            </a:custGeom>
            <a:grpFill/>
            <a:ln>
              <a:solidFill>
                <a:srgbClr val="E0D84A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" name="TextBox 61">
              <a:extLst>
                <a:ext uri="{FF2B5EF4-FFF2-40B4-BE49-F238E27FC236}">
                  <a16:creationId xmlns:a16="http://schemas.microsoft.com/office/drawing/2014/main" id="{BECF0C69-9528-49A6-936E-D962AFB634A4}"/>
                </a:ext>
              </a:extLst>
            </p:cNvPr>
            <p:cNvSpPr txBox="1"/>
            <p:nvPr/>
          </p:nvSpPr>
          <p:spPr>
            <a:xfrm>
              <a:off x="574090" y="1552431"/>
              <a:ext cx="748881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提交作业</a:t>
              </a:r>
            </a:p>
          </p:txBody>
        </p:sp>
      </p:grpSp>
      <p:sp>
        <p:nvSpPr>
          <p:cNvPr id="78" name="Freeform 14">
            <a:extLst>
              <a:ext uri="{FF2B5EF4-FFF2-40B4-BE49-F238E27FC236}">
                <a16:creationId xmlns:a16="http://schemas.microsoft.com/office/drawing/2014/main" id="{C301DD34-221A-456F-8647-04D572C2B0A3}"/>
              </a:ext>
            </a:extLst>
          </p:cNvPr>
          <p:cNvSpPr/>
          <p:nvPr/>
        </p:nvSpPr>
        <p:spPr bwMode="auto">
          <a:xfrm>
            <a:off x="7750948" y="2770974"/>
            <a:ext cx="298450" cy="344488"/>
          </a:xfrm>
          <a:custGeom>
            <a:avLst/>
            <a:gdLst>
              <a:gd name="T0" fmla="*/ 0 w 336"/>
              <a:gd name="T1" fmla="*/ 194 h 388"/>
              <a:gd name="T2" fmla="*/ 168 w 336"/>
              <a:gd name="T3" fmla="*/ 97 h 388"/>
              <a:gd name="T4" fmla="*/ 336 w 336"/>
              <a:gd name="T5" fmla="*/ 0 h 388"/>
              <a:gd name="T6" fmla="*/ 336 w 336"/>
              <a:gd name="T7" fmla="*/ 194 h 388"/>
              <a:gd name="T8" fmla="*/ 336 w 336"/>
              <a:gd name="T9" fmla="*/ 388 h 388"/>
              <a:gd name="T10" fmla="*/ 168 w 336"/>
              <a:gd name="T11" fmla="*/ 291 h 388"/>
              <a:gd name="T12" fmla="*/ 0 w 336"/>
              <a:gd name="T13" fmla="*/ 194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6" h="388">
                <a:moveTo>
                  <a:pt x="0" y="194"/>
                </a:moveTo>
                <a:lnTo>
                  <a:pt x="168" y="97"/>
                </a:lnTo>
                <a:lnTo>
                  <a:pt x="336" y="0"/>
                </a:lnTo>
                <a:lnTo>
                  <a:pt x="336" y="194"/>
                </a:lnTo>
                <a:lnTo>
                  <a:pt x="336" y="388"/>
                </a:lnTo>
                <a:lnTo>
                  <a:pt x="168" y="291"/>
                </a:lnTo>
                <a:lnTo>
                  <a:pt x="0" y="194"/>
                </a:lnTo>
                <a:close/>
              </a:path>
            </a:pathLst>
          </a:cu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Freeform 15">
            <a:extLst>
              <a:ext uri="{FF2B5EF4-FFF2-40B4-BE49-F238E27FC236}">
                <a16:creationId xmlns:a16="http://schemas.microsoft.com/office/drawing/2014/main" id="{79F8B695-4476-46CD-B488-65B8B61D5727}"/>
              </a:ext>
            </a:extLst>
          </p:cNvPr>
          <p:cNvSpPr/>
          <p:nvPr/>
        </p:nvSpPr>
        <p:spPr bwMode="auto">
          <a:xfrm>
            <a:off x="7960498" y="3432962"/>
            <a:ext cx="344488" cy="298450"/>
          </a:xfrm>
          <a:custGeom>
            <a:avLst/>
            <a:gdLst>
              <a:gd name="T0" fmla="*/ 0 w 388"/>
              <a:gd name="T1" fmla="*/ 336 h 336"/>
              <a:gd name="T2" fmla="*/ 97 w 388"/>
              <a:gd name="T3" fmla="*/ 168 h 336"/>
              <a:gd name="T4" fmla="*/ 194 w 388"/>
              <a:gd name="T5" fmla="*/ 0 h 336"/>
              <a:gd name="T6" fmla="*/ 291 w 388"/>
              <a:gd name="T7" fmla="*/ 168 h 336"/>
              <a:gd name="T8" fmla="*/ 388 w 388"/>
              <a:gd name="T9" fmla="*/ 336 h 336"/>
              <a:gd name="T10" fmla="*/ 194 w 388"/>
              <a:gd name="T11" fmla="*/ 336 h 336"/>
              <a:gd name="T12" fmla="*/ 0 w 388"/>
              <a:gd name="T13" fmla="*/ 336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88" h="336">
                <a:moveTo>
                  <a:pt x="0" y="336"/>
                </a:moveTo>
                <a:lnTo>
                  <a:pt x="97" y="168"/>
                </a:lnTo>
                <a:lnTo>
                  <a:pt x="194" y="0"/>
                </a:lnTo>
                <a:lnTo>
                  <a:pt x="291" y="168"/>
                </a:lnTo>
                <a:lnTo>
                  <a:pt x="388" y="336"/>
                </a:lnTo>
                <a:lnTo>
                  <a:pt x="194" y="336"/>
                </a:lnTo>
                <a:lnTo>
                  <a:pt x="0" y="336"/>
                </a:lnTo>
                <a:close/>
              </a:path>
            </a:pathLst>
          </a:cu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Freeform 16">
            <a:extLst>
              <a:ext uri="{FF2B5EF4-FFF2-40B4-BE49-F238E27FC236}">
                <a16:creationId xmlns:a16="http://schemas.microsoft.com/office/drawing/2014/main" id="{E62D5F8D-2592-4F94-8E1D-456B20DC3489}"/>
              </a:ext>
            </a:extLst>
          </p:cNvPr>
          <p:cNvSpPr/>
          <p:nvPr/>
        </p:nvSpPr>
        <p:spPr bwMode="auto">
          <a:xfrm>
            <a:off x="8446273" y="3913974"/>
            <a:ext cx="298450" cy="344488"/>
          </a:xfrm>
          <a:custGeom>
            <a:avLst/>
            <a:gdLst>
              <a:gd name="T0" fmla="*/ 0 w 336"/>
              <a:gd name="T1" fmla="*/ 388 h 388"/>
              <a:gd name="T2" fmla="*/ 0 w 336"/>
              <a:gd name="T3" fmla="*/ 194 h 388"/>
              <a:gd name="T4" fmla="*/ 0 w 336"/>
              <a:gd name="T5" fmla="*/ 0 h 388"/>
              <a:gd name="T6" fmla="*/ 168 w 336"/>
              <a:gd name="T7" fmla="*/ 97 h 388"/>
              <a:gd name="T8" fmla="*/ 336 w 336"/>
              <a:gd name="T9" fmla="*/ 194 h 388"/>
              <a:gd name="T10" fmla="*/ 168 w 336"/>
              <a:gd name="T11" fmla="*/ 291 h 388"/>
              <a:gd name="T12" fmla="*/ 0 w 336"/>
              <a:gd name="T13" fmla="*/ 388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6" h="388">
                <a:moveTo>
                  <a:pt x="0" y="388"/>
                </a:moveTo>
                <a:lnTo>
                  <a:pt x="0" y="194"/>
                </a:lnTo>
                <a:lnTo>
                  <a:pt x="0" y="0"/>
                </a:lnTo>
                <a:lnTo>
                  <a:pt x="168" y="97"/>
                </a:lnTo>
                <a:lnTo>
                  <a:pt x="336" y="194"/>
                </a:lnTo>
                <a:lnTo>
                  <a:pt x="168" y="291"/>
                </a:lnTo>
                <a:lnTo>
                  <a:pt x="0" y="388"/>
                </a:lnTo>
                <a:close/>
              </a:path>
            </a:pathLst>
          </a:cu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Freeform 17">
            <a:extLst>
              <a:ext uri="{FF2B5EF4-FFF2-40B4-BE49-F238E27FC236}">
                <a16:creationId xmlns:a16="http://schemas.microsoft.com/office/drawing/2014/main" id="{9AFD208D-B18F-42B5-BCF1-7819E8E7BCAD}"/>
              </a:ext>
            </a:extLst>
          </p:cNvPr>
          <p:cNvSpPr/>
          <p:nvPr/>
        </p:nvSpPr>
        <p:spPr bwMode="auto">
          <a:xfrm>
            <a:off x="9044761" y="4169562"/>
            <a:ext cx="344488" cy="298450"/>
          </a:xfrm>
          <a:custGeom>
            <a:avLst/>
            <a:gdLst>
              <a:gd name="T0" fmla="*/ 194 w 388"/>
              <a:gd name="T1" fmla="*/ 336 h 336"/>
              <a:gd name="T2" fmla="*/ 97 w 388"/>
              <a:gd name="T3" fmla="*/ 168 h 336"/>
              <a:gd name="T4" fmla="*/ 0 w 388"/>
              <a:gd name="T5" fmla="*/ 0 h 336"/>
              <a:gd name="T6" fmla="*/ 194 w 388"/>
              <a:gd name="T7" fmla="*/ 0 h 336"/>
              <a:gd name="T8" fmla="*/ 388 w 388"/>
              <a:gd name="T9" fmla="*/ 0 h 336"/>
              <a:gd name="T10" fmla="*/ 291 w 388"/>
              <a:gd name="T11" fmla="*/ 168 h 336"/>
              <a:gd name="T12" fmla="*/ 194 w 388"/>
              <a:gd name="T13" fmla="*/ 336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88" h="336">
                <a:moveTo>
                  <a:pt x="194" y="336"/>
                </a:moveTo>
                <a:lnTo>
                  <a:pt x="97" y="168"/>
                </a:lnTo>
                <a:lnTo>
                  <a:pt x="0" y="0"/>
                </a:lnTo>
                <a:lnTo>
                  <a:pt x="194" y="0"/>
                </a:lnTo>
                <a:lnTo>
                  <a:pt x="388" y="0"/>
                </a:lnTo>
                <a:lnTo>
                  <a:pt x="291" y="168"/>
                </a:lnTo>
                <a:lnTo>
                  <a:pt x="194" y="336"/>
                </a:lnTo>
                <a:close/>
              </a:path>
            </a:pathLst>
          </a:cu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Freeform 18">
            <a:extLst>
              <a:ext uri="{FF2B5EF4-FFF2-40B4-BE49-F238E27FC236}">
                <a16:creationId xmlns:a16="http://schemas.microsoft.com/office/drawing/2014/main" id="{C4EA7951-B47D-4275-93C6-F764C1BEAB4C}"/>
              </a:ext>
            </a:extLst>
          </p:cNvPr>
          <p:cNvSpPr/>
          <p:nvPr/>
        </p:nvSpPr>
        <p:spPr bwMode="auto">
          <a:xfrm>
            <a:off x="9719448" y="3928262"/>
            <a:ext cx="298450" cy="344488"/>
          </a:xfrm>
          <a:custGeom>
            <a:avLst/>
            <a:gdLst>
              <a:gd name="T0" fmla="*/ 336 w 336"/>
              <a:gd name="T1" fmla="*/ 388 h 388"/>
              <a:gd name="T2" fmla="*/ 168 w 336"/>
              <a:gd name="T3" fmla="*/ 291 h 388"/>
              <a:gd name="T4" fmla="*/ 0 w 336"/>
              <a:gd name="T5" fmla="*/ 194 h 388"/>
              <a:gd name="T6" fmla="*/ 168 w 336"/>
              <a:gd name="T7" fmla="*/ 97 h 388"/>
              <a:gd name="T8" fmla="*/ 336 w 336"/>
              <a:gd name="T9" fmla="*/ 0 h 388"/>
              <a:gd name="T10" fmla="*/ 336 w 336"/>
              <a:gd name="T11" fmla="*/ 194 h 388"/>
              <a:gd name="T12" fmla="*/ 336 w 336"/>
              <a:gd name="T13" fmla="*/ 388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6" h="388">
                <a:moveTo>
                  <a:pt x="336" y="388"/>
                </a:moveTo>
                <a:lnTo>
                  <a:pt x="168" y="291"/>
                </a:lnTo>
                <a:lnTo>
                  <a:pt x="0" y="194"/>
                </a:lnTo>
                <a:lnTo>
                  <a:pt x="168" y="97"/>
                </a:lnTo>
                <a:lnTo>
                  <a:pt x="336" y="0"/>
                </a:lnTo>
                <a:lnTo>
                  <a:pt x="336" y="194"/>
                </a:lnTo>
                <a:lnTo>
                  <a:pt x="336" y="388"/>
                </a:lnTo>
                <a:close/>
              </a:path>
            </a:pathLst>
          </a:cu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3" name="Freeform 19">
            <a:extLst>
              <a:ext uri="{FF2B5EF4-FFF2-40B4-BE49-F238E27FC236}">
                <a16:creationId xmlns:a16="http://schemas.microsoft.com/office/drawing/2014/main" id="{60B35BAF-104C-4F74-B291-012765639798}"/>
              </a:ext>
            </a:extLst>
          </p:cNvPr>
          <p:cNvSpPr/>
          <p:nvPr/>
        </p:nvSpPr>
        <p:spPr bwMode="auto">
          <a:xfrm>
            <a:off x="10205223" y="3425024"/>
            <a:ext cx="344488" cy="298450"/>
          </a:xfrm>
          <a:custGeom>
            <a:avLst/>
            <a:gdLst>
              <a:gd name="T0" fmla="*/ 388 w 388"/>
              <a:gd name="T1" fmla="*/ 336 h 336"/>
              <a:gd name="T2" fmla="*/ 194 w 388"/>
              <a:gd name="T3" fmla="*/ 336 h 336"/>
              <a:gd name="T4" fmla="*/ 0 w 388"/>
              <a:gd name="T5" fmla="*/ 336 h 336"/>
              <a:gd name="T6" fmla="*/ 97 w 388"/>
              <a:gd name="T7" fmla="*/ 168 h 336"/>
              <a:gd name="T8" fmla="*/ 194 w 388"/>
              <a:gd name="T9" fmla="*/ 0 h 336"/>
              <a:gd name="T10" fmla="*/ 291 w 388"/>
              <a:gd name="T11" fmla="*/ 168 h 336"/>
              <a:gd name="T12" fmla="*/ 388 w 388"/>
              <a:gd name="T13" fmla="*/ 336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88" h="336">
                <a:moveTo>
                  <a:pt x="388" y="336"/>
                </a:moveTo>
                <a:lnTo>
                  <a:pt x="194" y="336"/>
                </a:lnTo>
                <a:lnTo>
                  <a:pt x="0" y="336"/>
                </a:lnTo>
                <a:lnTo>
                  <a:pt x="97" y="168"/>
                </a:lnTo>
                <a:lnTo>
                  <a:pt x="194" y="0"/>
                </a:lnTo>
                <a:lnTo>
                  <a:pt x="291" y="168"/>
                </a:lnTo>
                <a:lnTo>
                  <a:pt x="388" y="336"/>
                </a:lnTo>
                <a:close/>
              </a:path>
            </a:pathLst>
          </a:cu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Freeform 20">
            <a:extLst>
              <a:ext uri="{FF2B5EF4-FFF2-40B4-BE49-F238E27FC236}">
                <a16:creationId xmlns:a16="http://schemas.microsoft.com/office/drawing/2014/main" id="{59EA1044-1571-4EB9-8D9A-ED1595DFD921}"/>
              </a:ext>
            </a:extLst>
          </p:cNvPr>
          <p:cNvSpPr/>
          <p:nvPr/>
        </p:nvSpPr>
        <p:spPr bwMode="auto">
          <a:xfrm>
            <a:off x="10454461" y="2767799"/>
            <a:ext cx="298450" cy="344488"/>
          </a:xfrm>
          <a:custGeom>
            <a:avLst/>
            <a:gdLst>
              <a:gd name="T0" fmla="*/ 336 w 336"/>
              <a:gd name="T1" fmla="*/ 194 h 388"/>
              <a:gd name="T2" fmla="*/ 168 w 336"/>
              <a:gd name="T3" fmla="*/ 291 h 388"/>
              <a:gd name="T4" fmla="*/ 0 w 336"/>
              <a:gd name="T5" fmla="*/ 388 h 388"/>
              <a:gd name="T6" fmla="*/ 0 w 336"/>
              <a:gd name="T7" fmla="*/ 194 h 388"/>
              <a:gd name="T8" fmla="*/ 0 w 336"/>
              <a:gd name="T9" fmla="*/ 0 h 388"/>
              <a:gd name="T10" fmla="*/ 168 w 336"/>
              <a:gd name="T11" fmla="*/ 97 h 388"/>
              <a:gd name="T12" fmla="*/ 336 w 336"/>
              <a:gd name="T13" fmla="*/ 194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6" h="388">
                <a:moveTo>
                  <a:pt x="336" y="194"/>
                </a:moveTo>
                <a:lnTo>
                  <a:pt x="168" y="291"/>
                </a:lnTo>
                <a:lnTo>
                  <a:pt x="0" y="388"/>
                </a:lnTo>
                <a:lnTo>
                  <a:pt x="0" y="194"/>
                </a:lnTo>
                <a:lnTo>
                  <a:pt x="0" y="0"/>
                </a:lnTo>
                <a:lnTo>
                  <a:pt x="168" y="97"/>
                </a:lnTo>
                <a:lnTo>
                  <a:pt x="336" y="194"/>
                </a:lnTo>
                <a:close/>
              </a:path>
            </a:pathLst>
          </a:cu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B1EB72EF-1CD1-417B-A64F-AB2DB3C6A0EA}"/>
              </a:ext>
            </a:extLst>
          </p:cNvPr>
          <p:cNvGrpSpPr/>
          <p:nvPr/>
        </p:nvGrpSpPr>
        <p:grpSpPr>
          <a:xfrm>
            <a:off x="8198623" y="1923249"/>
            <a:ext cx="2058988" cy="2060575"/>
            <a:chOff x="1990725" y="836613"/>
            <a:chExt cx="2058988" cy="2060575"/>
          </a:xfrm>
          <a:blipFill>
            <a:blip r:embed="rId6"/>
            <a:stretch>
              <a:fillRect/>
            </a:stretch>
          </a:blipFill>
        </p:grpSpPr>
        <p:sp>
          <p:nvSpPr>
            <p:cNvPr id="86" name="Oval 6">
              <a:extLst>
                <a:ext uri="{FF2B5EF4-FFF2-40B4-BE49-F238E27FC236}">
                  <a16:creationId xmlns:a16="http://schemas.microsoft.com/office/drawing/2014/main" id="{4126F3C5-5365-48B5-B7CC-3F004E0F05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0725" y="836613"/>
              <a:ext cx="2058988" cy="2060575"/>
            </a:xfrm>
            <a:prstGeom prst="ellipse">
              <a:avLst/>
            </a:prstGeom>
            <a:grpFill/>
            <a:ln w="10" cap="flat">
              <a:noFill/>
              <a:prstDash val="solid"/>
              <a:miter lim="800000"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7" name="TextBox 38">
              <a:extLst>
                <a:ext uri="{FF2B5EF4-FFF2-40B4-BE49-F238E27FC236}">
                  <a16:creationId xmlns:a16="http://schemas.microsoft.com/office/drawing/2014/main" id="{19D01E26-CA35-4979-9F3A-27AD6B7A22C2}"/>
                </a:ext>
              </a:extLst>
            </p:cNvPr>
            <p:cNvSpPr txBox="1"/>
            <p:nvPr/>
          </p:nvSpPr>
          <p:spPr>
            <a:xfrm>
              <a:off x="2278775" y="1512114"/>
              <a:ext cx="1492298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老师</a:t>
              </a:r>
            </a:p>
          </p:txBody>
        </p:sp>
      </p:grp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245FCE54-EAF6-4963-B85B-5F3AA174204A}"/>
              </a:ext>
            </a:extLst>
          </p:cNvPr>
          <p:cNvGrpSpPr/>
          <p:nvPr/>
        </p:nvGrpSpPr>
        <p:grpSpPr>
          <a:xfrm>
            <a:off x="10808473" y="2510624"/>
            <a:ext cx="994299" cy="979488"/>
            <a:chOff x="4600575" y="1423988"/>
            <a:chExt cx="994299" cy="979488"/>
          </a:xfrm>
          <a:noFill/>
        </p:grpSpPr>
        <p:sp>
          <p:nvSpPr>
            <p:cNvPr id="89" name="Freeform 7">
              <a:extLst>
                <a:ext uri="{FF2B5EF4-FFF2-40B4-BE49-F238E27FC236}">
                  <a16:creationId xmlns:a16="http://schemas.microsoft.com/office/drawing/2014/main" id="{C52703C3-F837-4E98-8A37-2A5821E517E0}"/>
                </a:ext>
              </a:extLst>
            </p:cNvPr>
            <p:cNvSpPr/>
            <p:nvPr/>
          </p:nvSpPr>
          <p:spPr bwMode="auto">
            <a:xfrm>
              <a:off x="4600575" y="1423988"/>
              <a:ext cx="981075" cy="979488"/>
            </a:xfrm>
            <a:custGeom>
              <a:avLst/>
              <a:gdLst>
                <a:gd name="T0" fmla="*/ 429 w 1106"/>
                <a:gd name="T1" fmla="*/ 68 h 1105"/>
                <a:gd name="T2" fmla="*/ 1038 w 1106"/>
                <a:gd name="T3" fmla="*/ 429 h 1105"/>
                <a:gd name="T4" fmla="*/ 677 w 1106"/>
                <a:gd name="T5" fmla="*/ 1037 h 1105"/>
                <a:gd name="T6" fmla="*/ 69 w 1106"/>
                <a:gd name="T7" fmla="*/ 677 h 1105"/>
                <a:gd name="T8" fmla="*/ 429 w 1106"/>
                <a:gd name="T9" fmla="*/ 68 h 1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6" h="1105">
                  <a:moveTo>
                    <a:pt x="429" y="68"/>
                  </a:moveTo>
                  <a:cubicBezTo>
                    <a:pt x="697" y="0"/>
                    <a:pt x="969" y="161"/>
                    <a:pt x="1038" y="429"/>
                  </a:cubicBezTo>
                  <a:cubicBezTo>
                    <a:pt x="1106" y="696"/>
                    <a:pt x="945" y="968"/>
                    <a:pt x="677" y="1037"/>
                  </a:cubicBezTo>
                  <a:cubicBezTo>
                    <a:pt x="410" y="1105"/>
                    <a:pt x="137" y="944"/>
                    <a:pt x="69" y="677"/>
                  </a:cubicBezTo>
                  <a:cubicBezTo>
                    <a:pt x="0" y="409"/>
                    <a:pt x="162" y="137"/>
                    <a:pt x="429" y="68"/>
                  </a:cubicBezTo>
                  <a:close/>
                </a:path>
              </a:pathLst>
            </a:custGeom>
            <a:grpFill/>
            <a:ln>
              <a:solidFill>
                <a:srgbClr val="E0D84A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0" name="TextBox 43">
              <a:extLst>
                <a:ext uri="{FF2B5EF4-FFF2-40B4-BE49-F238E27FC236}">
                  <a16:creationId xmlns:a16="http://schemas.microsoft.com/office/drawing/2014/main" id="{B61ED7B4-6D2F-47B3-8D1D-43ADD58C5166}"/>
                </a:ext>
              </a:extLst>
            </p:cNvPr>
            <p:cNvSpPr txBox="1"/>
            <p:nvPr/>
          </p:nvSpPr>
          <p:spPr>
            <a:xfrm>
              <a:off x="4699207" y="1476971"/>
              <a:ext cx="895667" cy="92333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批改、发布作业</a:t>
              </a:r>
            </a:p>
          </p:txBody>
        </p:sp>
      </p:grp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66B719CF-2C2E-44D7-9E4E-084A1A1D150E}"/>
              </a:ext>
            </a:extLst>
          </p:cNvPr>
          <p:cNvGrpSpPr/>
          <p:nvPr/>
        </p:nvGrpSpPr>
        <p:grpSpPr>
          <a:xfrm>
            <a:off x="10516373" y="3539324"/>
            <a:ext cx="987425" cy="987425"/>
            <a:chOff x="4308475" y="2452688"/>
            <a:chExt cx="987425" cy="987425"/>
          </a:xfrm>
          <a:noFill/>
        </p:grpSpPr>
        <p:sp>
          <p:nvSpPr>
            <p:cNvPr id="92" name="Freeform 8">
              <a:extLst>
                <a:ext uri="{FF2B5EF4-FFF2-40B4-BE49-F238E27FC236}">
                  <a16:creationId xmlns:a16="http://schemas.microsoft.com/office/drawing/2014/main" id="{47F785B1-0020-41D9-9EF0-7A6F4B69E603}"/>
                </a:ext>
              </a:extLst>
            </p:cNvPr>
            <p:cNvSpPr/>
            <p:nvPr/>
          </p:nvSpPr>
          <p:spPr bwMode="auto">
            <a:xfrm>
              <a:off x="4308475" y="2452688"/>
              <a:ext cx="987425" cy="987425"/>
            </a:xfrm>
            <a:custGeom>
              <a:avLst/>
              <a:gdLst>
                <a:gd name="T0" fmla="*/ 691 w 1112"/>
                <a:gd name="T1" fmla="*/ 75 h 1112"/>
                <a:gd name="T2" fmla="*/ 1037 w 1112"/>
                <a:gd name="T3" fmla="*/ 691 h 1112"/>
                <a:gd name="T4" fmla="*/ 421 w 1112"/>
                <a:gd name="T5" fmla="*/ 1038 h 1112"/>
                <a:gd name="T6" fmla="*/ 74 w 1112"/>
                <a:gd name="T7" fmla="*/ 421 h 1112"/>
                <a:gd name="T8" fmla="*/ 691 w 1112"/>
                <a:gd name="T9" fmla="*/ 75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1112">
                  <a:moveTo>
                    <a:pt x="691" y="75"/>
                  </a:moveTo>
                  <a:cubicBezTo>
                    <a:pt x="956" y="149"/>
                    <a:pt x="1112" y="425"/>
                    <a:pt x="1037" y="691"/>
                  </a:cubicBezTo>
                  <a:cubicBezTo>
                    <a:pt x="963" y="957"/>
                    <a:pt x="687" y="1112"/>
                    <a:pt x="421" y="1038"/>
                  </a:cubicBezTo>
                  <a:cubicBezTo>
                    <a:pt x="155" y="963"/>
                    <a:pt x="0" y="687"/>
                    <a:pt x="74" y="421"/>
                  </a:cubicBezTo>
                  <a:cubicBezTo>
                    <a:pt x="149" y="156"/>
                    <a:pt x="425" y="0"/>
                    <a:pt x="691" y="75"/>
                  </a:cubicBezTo>
                  <a:close/>
                </a:path>
              </a:pathLst>
            </a:custGeom>
            <a:grpFill/>
            <a:ln>
              <a:solidFill>
                <a:srgbClr val="E0D84A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3" name="TextBox 46">
              <a:extLst>
                <a:ext uri="{FF2B5EF4-FFF2-40B4-BE49-F238E27FC236}">
                  <a16:creationId xmlns:a16="http://schemas.microsoft.com/office/drawing/2014/main" id="{ACEF4459-0194-401C-B179-7B5CABC4B913}"/>
                </a:ext>
              </a:extLst>
            </p:cNvPr>
            <p:cNvSpPr txBox="1"/>
            <p:nvPr/>
          </p:nvSpPr>
          <p:spPr>
            <a:xfrm>
              <a:off x="4335135" y="2625971"/>
              <a:ext cx="941695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发布课程</a:t>
              </a:r>
              <a:endPara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4" name="组合 93">
            <a:extLst>
              <a:ext uri="{FF2B5EF4-FFF2-40B4-BE49-F238E27FC236}">
                <a16:creationId xmlns:a16="http://schemas.microsoft.com/office/drawing/2014/main" id="{E8DD40A3-A773-4925-9570-98F4E073351A}"/>
              </a:ext>
            </a:extLst>
          </p:cNvPr>
          <p:cNvGrpSpPr/>
          <p:nvPr/>
        </p:nvGrpSpPr>
        <p:grpSpPr>
          <a:xfrm>
            <a:off x="9754373" y="4293387"/>
            <a:ext cx="976313" cy="977900"/>
            <a:chOff x="3546475" y="3206751"/>
            <a:chExt cx="976313" cy="977900"/>
          </a:xfrm>
          <a:noFill/>
        </p:grpSpPr>
        <p:sp>
          <p:nvSpPr>
            <p:cNvPr id="95" name="Freeform 9">
              <a:extLst>
                <a:ext uri="{FF2B5EF4-FFF2-40B4-BE49-F238E27FC236}">
                  <a16:creationId xmlns:a16="http://schemas.microsoft.com/office/drawing/2014/main" id="{A65B0276-8C8E-4B9B-9BBB-DCDCEB195FD0}"/>
                </a:ext>
              </a:extLst>
            </p:cNvPr>
            <p:cNvSpPr/>
            <p:nvPr/>
          </p:nvSpPr>
          <p:spPr bwMode="auto">
            <a:xfrm>
              <a:off x="3546475" y="3206751"/>
              <a:ext cx="976313" cy="977900"/>
            </a:xfrm>
            <a:custGeom>
              <a:avLst/>
              <a:gdLst>
                <a:gd name="T0" fmla="*/ 908 w 1101"/>
                <a:gd name="T1" fmla="*/ 201 h 1101"/>
                <a:gd name="T2" fmla="*/ 900 w 1101"/>
                <a:gd name="T3" fmla="*/ 908 h 1101"/>
                <a:gd name="T4" fmla="*/ 193 w 1101"/>
                <a:gd name="T5" fmla="*/ 900 h 1101"/>
                <a:gd name="T6" fmla="*/ 201 w 1101"/>
                <a:gd name="T7" fmla="*/ 193 h 1101"/>
                <a:gd name="T8" fmla="*/ 908 w 1101"/>
                <a:gd name="T9" fmla="*/ 201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8" y="201"/>
                  </a:moveTo>
                  <a:cubicBezTo>
                    <a:pt x="1101" y="398"/>
                    <a:pt x="1097" y="715"/>
                    <a:pt x="900" y="908"/>
                  </a:cubicBezTo>
                  <a:cubicBezTo>
                    <a:pt x="703" y="1101"/>
                    <a:pt x="386" y="1098"/>
                    <a:pt x="193" y="900"/>
                  </a:cubicBezTo>
                  <a:cubicBezTo>
                    <a:pt x="0" y="703"/>
                    <a:pt x="3" y="386"/>
                    <a:pt x="201" y="193"/>
                  </a:cubicBezTo>
                  <a:cubicBezTo>
                    <a:pt x="398" y="0"/>
                    <a:pt x="715" y="4"/>
                    <a:pt x="908" y="201"/>
                  </a:cubicBezTo>
                  <a:close/>
                </a:path>
              </a:pathLst>
            </a:custGeom>
            <a:grpFill/>
            <a:ln>
              <a:solidFill>
                <a:srgbClr val="E0D84A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6" name="TextBox 49">
              <a:extLst>
                <a:ext uri="{FF2B5EF4-FFF2-40B4-BE49-F238E27FC236}">
                  <a16:creationId xmlns:a16="http://schemas.microsoft.com/office/drawing/2014/main" id="{9196292F-E340-45AF-B926-6581B11ED67B}"/>
                </a:ext>
              </a:extLst>
            </p:cNvPr>
            <p:cNvSpPr txBox="1"/>
            <p:nvPr/>
          </p:nvSpPr>
          <p:spPr>
            <a:xfrm>
              <a:off x="3594228" y="3396997"/>
              <a:ext cx="910969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移除学生</a:t>
              </a:r>
              <a:endPara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2A5987AC-086B-4C0C-AF4B-8ACE7C009C5B}"/>
              </a:ext>
            </a:extLst>
          </p:cNvPr>
          <p:cNvGrpSpPr/>
          <p:nvPr/>
        </p:nvGrpSpPr>
        <p:grpSpPr>
          <a:xfrm>
            <a:off x="8712973" y="4556912"/>
            <a:ext cx="981075" cy="981075"/>
            <a:chOff x="2505075" y="3470276"/>
            <a:chExt cx="981075" cy="981075"/>
          </a:xfrm>
          <a:noFill/>
        </p:grpSpPr>
        <p:sp>
          <p:nvSpPr>
            <p:cNvPr id="98" name="Freeform 10">
              <a:extLst>
                <a:ext uri="{FF2B5EF4-FFF2-40B4-BE49-F238E27FC236}">
                  <a16:creationId xmlns:a16="http://schemas.microsoft.com/office/drawing/2014/main" id="{3479F53E-830A-4275-B8A7-A45A4962360E}"/>
                </a:ext>
              </a:extLst>
            </p:cNvPr>
            <p:cNvSpPr/>
            <p:nvPr/>
          </p:nvSpPr>
          <p:spPr bwMode="auto">
            <a:xfrm>
              <a:off x="2505075" y="3470276"/>
              <a:ext cx="981075" cy="981075"/>
            </a:xfrm>
            <a:custGeom>
              <a:avLst/>
              <a:gdLst>
                <a:gd name="T0" fmla="*/ 1037 w 1105"/>
                <a:gd name="T1" fmla="*/ 429 h 1106"/>
                <a:gd name="T2" fmla="*/ 676 w 1105"/>
                <a:gd name="T3" fmla="*/ 1037 h 1106"/>
                <a:gd name="T4" fmla="*/ 68 w 1105"/>
                <a:gd name="T5" fmla="*/ 677 h 1106"/>
                <a:gd name="T6" fmla="*/ 428 w 1105"/>
                <a:gd name="T7" fmla="*/ 68 h 1106"/>
                <a:gd name="T8" fmla="*/ 1037 w 1105"/>
                <a:gd name="T9" fmla="*/ 429 h 1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5" h="1106">
                  <a:moveTo>
                    <a:pt x="1037" y="429"/>
                  </a:moveTo>
                  <a:cubicBezTo>
                    <a:pt x="1105" y="696"/>
                    <a:pt x="944" y="969"/>
                    <a:pt x="676" y="1037"/>
                  </a:cubicBezTo>
                  <a:cubicBezTo>
                    <a:pt x="409" y="1106"/>
                    <a:pt x="137" y="944"/>
                    <a:pt x="68" y="677"/>
                  </a:cubicBezTo>
                  <a:cubicBezTo>
                    <a:pt x="0" y="409"/>
                    <a:pt x="161" y="137"/>
                    <a:pt x="428" y="68"/>
                  </a:cubicBezTo>
                  <a:cubicBezTo>
                    <a:pt x="696" y="0"/>
                    <a:pt x="968" y="161"/>
                    <a:pt x="1037" y="429"/>
                  </a:cubicBezTo>
                  <a:close/>
                </a:path>
              </a:pathLst>
            </a:custGeom>
            <a:grpFill/>
            <a:ln>
              <a:solidFill>
                <a:srgbClr val="E0D84A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9" name="TextBox 52">
              <a:extLst>
                <a:ext uri="{FF2B5EF4-FFF2-40B4-BE49-F238E27FC236}">
                  <a16:creationId xmlns:a16="http://schemas.microsoft.com/office/drawing/2014/main" id="{B94F25EA-0DC3-45F2-8349-CB0BBF96BC2A}"/>
                </a:ext>
              </a:extLst>
            </p:cNvPr>
            <p:cNvSpPr txBox="1"/>
            <p:nvPr/>
          </p:nvSpPr>
          <p:spPr>
            <a:xfrm>
              <a:off x="2539069" y="3635581"/>
              <a:ext cx="886843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查看学生名单</a:t>
              </a:r>
            </a:p>
          </p:txBody>
        </p:sp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68FE4F47-C59D-4CFA-8C9C-5E0C6BF204CE}"/>
              </a:ext>
            </a:extLst>
          </p:cNvPr>
          <p:cNvGrpSpPr/>
          <p:nvPr/>
        </p:nvGrpSpPr>
        <p:grpSpPr>
          <a:xfrm>
            <a:off x="7677923" y="4264812"/>
            <a:ext cx="987425" cy="985838"/>
            <a:chOff x="1470025" y="3178176"/>
            <a:chExt cx="987425" cy="985838"/>
          </a:xfrm>
          <a:noFill/>
        </p:grpSpPr>
        <p:sp>
          <p:nvSpPr>
            <p:cNvPr id="101" name="Freeform 11">
              <a:extLst>
                <a:ext uri="{FF2B5EF4-FFF2-40B4-BE49-F238E27FC236}">
                  <a16:creationId xmlns:a16="http://schemas.microsoft.com/office/drawing/2014/main" id="{E22BCB8E-F804-4A82-AE0E-330B5D2DDE26}"/>
                </a:ext>
              </a:extLst>
            </p:cNvPr>
            <p:cNvSpPr/>
            <p:nvPr/>
          </p:nvSpPr>
          <p:spPr bwMode="auto">
            <a:xfrm>
              <a:off x="1470025" y="3178176"/>
              <a:ext cx="987425" cy="985838"/>
            </a:xfrm>
            <a:custGeom>
              <a:avLst/>
              <a:gdLst>
                <a:gd name="T0" fmla="*/ 1037 w 1112"/>
                <a:gd name="T1" fmla="*/ 691 h 1112"/>
                <a:gd name="T2" fmla="*/ 421 w 1112"/>
                <a:gd name="T3" fmla="*/ 1038 h 1112"/>
                <a:gd name="T4" fmla="*/ 74 w 1112"/>
                <a:gd name="T5" fmla="*/ 422 h 1112"/>
                <a:gd name="T6" fmla="*/ 691 w 1112"/>
                <a:gd name="T7" fmla="*/ 75 h 1112"/>
                <a:gd name="T8" fmla="*/ 1037 w 1112"/>
                <a:gd name="T9" fmla="*/ 691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1112">
                  <a:moveTo>
                    <a:pt x="1037" y="691"/>
                  </a:moveTo>
                  <a:cubicBezTo>
                    <a:pt x="963" y="957"/>
                    <a:pt x="687" y="1112"/>
                    <a:pt x="421" y="1038"/>
                  </a:cubicBezTo>
                  <a:cubicBezTo>
                    <a:pt x="155" y="964"/>
                    <a:pt x="0" y="688"/>
                    <a:pt x="74" y="422"/>
                  </a:cubicBezTo>
                  <a:cubicBezTo>
                    <a:pt x="149" y="156"/>
                    <a:pt x="425" y="0"/>
                    <a:pt x="691" y="75"/>
                  </a:cubicBezTo>
                  <a:cubicBezTo>
                    <a:pt x="956" y="149"/>
                    <a:pt x="1112" y="425"/>
                    <a:pt x="1037" y="691"/>
                  </a:cubicBezTo>
                  <a:close/>
                </a:path>
              </a:pathLst>
            </a:custGeom>
            <a:grpFill/>
            <a:ln>
              <a:solidFill>
                <a:srgbClr val="00B0F0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2" name="TextBox 55">
              <a:extLst>
                <a:ext uri="{FF2B5EF4-FFF2-40B4-BE49-F238E27FC236}">
                  <a16:creationId xmlns:a16="http://schemas.microsoft.com/office/drawing/2014/main" id="{BCB83E73-5F56-4BEB-A23C-0F269AF34474}"/>
                </a:ext>
              </a:extLst>
            </p:cNvPr>
            <p:cNvSpPr txBox="1"/>
            <p:nvPr/>
          </p:nvSpPr>
          <p:spPr>
            <a:xfrm>
              <a:off x="1529853" y="3379991"/>
              <a:ext cx="894302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在讨论区发帖</a:t>
              </a:r>
            </a:p>
          </p:txBody>
        </p:sp>
      </p:grpSp>
      <p:grpSp>
        <p:nvGrpSpPr>
          <p:cNvPr id="103" name="组合 102">
            <a:extLst>
              <a:ext uri="{FF2B5EF4-FFF2-40B4-BE49-F238E27FC236}">
                <a16:creationId xmlns:a16="http://schemas.microsoft.com/office/drawing/2014/main" id="{1B084C9B-D872-4172-8D87-95958E2A90C5}"/>
              </a:ext>
            </a:extLst>
          </p:cNvPr>
          <p:cNvGrpSpPr/>
          <p:nvPr/>
        </p:nvGrpSpPr>
        <p:grpSpPr>
          <a:xfrm>
            <a:off x="6933386" y="3502812"/>
            <a:ext cx="979487" cy="977900"/>
            <a:chOff x="725488" y="2416176"/>
            <a:chExt cx="979487" cy="977900"/>
          </a:xfrm>
          <a:noFill/>
        </p:grpSpPr>
        <p:sp>
          <p:nvSpPr>
            <p:cNvPr id="104" name="Freeform 12">
              <a:extLst>
                <a:ext uri="{FF2B5EF4-FFF2-40B4-BE49-F238E27FC236}">
                  <a16:creationId xmlns:a16="http://schemas.microsoft.com/office/drawing/2014/main" id="{6592A8C8-8FE5-402C-AC97-60A509186007}"/>
                </a:ext>
              </a:extLst>
            </p:cNvPr>
            <p:cNvSpPr/>
            <p:nvPr/>
          </p:nvSpPr>
          <p:spPr bwMode="auto">
            <a:xfrm>
              <a:off x="725488" y="2416176"/>
              <a:ext cx="977900" cy="977900"/>
            </a:xfrm>
            <a:custGeom>
              <a:avLst/>
              <a:gdLst>
                <a:gd name="T0" fmla="*/ 900 w 1101"/>
                <a:gd name="T1" fmla="*/ 908 h 1102"/>
                <a:gd name="T2" fmla="*/ 193 w 1101"/>
                <a:gd name="T3" fmla="*/ 901 h 1102"/>
                <a:gd name="T4" fmla="*/ 201 w 1101"/>
                <a:gd name="T5" fmla="*/ 193 h 1102"/>
                <a:gd name="T6" fmla="*/ 908 w 1101"/>
                <a:gd name="T7" fmla="*/ 201 h 1102"/>
                <a:gd name="T8" fmla="*/ 900 w 1101"/>
                <a:gd name="T9" fmla="*/ 908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0" y="908"/>
                  </a:moveTo>
                  <a:cubicBezTo>
                    <a:pt x="702" y="1102"/>
                    <a:pt x="386" y="1098"/>
                    <a:pt x="193" y="901"/>
                  </a:cubicBezTo>
                  <a:cubicBezTo>
                    <a:pt x="0" y="703"/>
                    <a:pt x="3" y="387"/>
                    <a:pt x="201" y="193"/>
                  </a:cubicBezTo>
                  <a:cubicBezTo>
                    <a:pt x="398" y="0"/>
                    <a:pt x="715" y="4"/>
                    <a:pt x="908" y="201"/>
                  </a:cubicBezTo>
                  <a:cubicBezTo>
                    <a:pt x="1101" y="399"/>
                    <a:pt x="1097" y="715"/>
                    <a:pt x="900" y="908"/>
                  </a:cubicBezTo>
                  <a:close/>
                </a:path>
              </a:pathLst>
            </a:custGeom>
            <a:grpFill/>
            <a:ln>
              <a:solidFill>
                <a:srgbClr val="00B0F0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" name="TextBox 58">
              <a:extLst>
                <a:ext uri="{FF2B5EF4-FFF2-40B4-BE49-F238E27FC236}">
                  <a16:creationId xmlns:a16="http://schemas.microsoft.com/office/drawing/2014/main" id="{93A05039-9075-4C3A-B5C6-B9C40C4464E0}"/>
                </a:ext>
              </a:extLst>
            </p:cNvPr>
            <p:cNvSpPr txBox="1"/>
            <p:nvPr/>
          </p:nvSpPr>
          <p:spPr>
            <a:xfrm>
              <a:off x="828182" y="2568664"/>
              <a:ext cx="876793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修改个人信息</a:t>
              </a:r>
            </a:p>
          </p:txBody>
        </p:sp>
      </p:grpSp>
      <p:grpSp>
        <p:nvGrpSpPr>
          <p:cNvPr id="106" name="组合 105">
            <a:extLst>
              <a:ext uri="{FF2B5EF4-FFF2-40B4-BE49-F238E27FC236}">
                <a16:creationId xmlns:a16="http://schemas.microsoft.com/office/drawing/2014/main" id="{B2E5E81B-43B1-4327-8783-58BD9C4B9BF9}"/>
              </a:ext>
            </a:extLst>
          </p:cNvPr>
          <p:cNvGrpSpPr/>
          <p:nvPr/>
        </p:nvGrpSpPr>
        <p:grpSpPr>
          <a:xfrm>
            <a:off x="6665098" y="2461412"/>
            <a:ext cx="982663" cy="981075"/>
            <a:chOff x="457200" y="1374776"/>
            <a:chExt cx="982663" cy="981075"/>
          </a:xfrm>
          <a:noFill/>
        </p:grpSpPr>
        <p:sp>
          <p:nvSpPr>
            <p:cNvPr id="107" name="Freeform 13">
              <a:extLst>
                <a:ext uri="{FF2B5EF4-FFF2-40B4-BE49-F238E27FC236}">
                  <a16:creationId xmlns:a16="http://schemas.microsoft.com/office/drawing/2014/main" id="{7E61D527-38DE-427F-8AC0-989FA601826D}"/>
                </a:ext>
              </a:extLst>
            </p:cNvPr>
            <p:cNvSpPr/>
            <p:nvPr/>
          </p:nvSpPr>
          <p:spPr bwMode="auto">
            <a:xfrm>
              <a:off x="457200" y="1374776"/>
              <a:ext cx="982663" cy="981075"/>
            </a:xfrm>
            <a:custGeom>
              <a:avLst/>
              <a:gdLst>
                <a:gd name="T0" fmla="*/ 677 w 1106"/>
                <a:gd name="T1" fmla="*/ 1037 h 1106"/>
                <a:gd name="T2" fmla="*/ 69 w 1106"/>
                <a:gd name="T3" fmla="*/ 677 h 1106"/>
                <a:gd name="T4" fmla="*/ 429 w 1106"/>
                <a:gd name="T5" fmla="*/ 69 h 1106"/>
                <a:gd name="T6" fmla="*/ 1037 w 1106"/>
                <a:gd name="T7" fmla="*/ 429 h 1106"/>
                <a:gd name="T8" fmla="*/ 677 w 1106"/>
                <a:gd name="T9" fmla="*/ 1037 h 1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6" h="1106">
                  <a:moveTo>
                    <a:pt x="677" y="1037"/>
                  </a:moveTo>
                  <a:cubicBezTo>
                    <a:pt x="410" y="1106"/>
                    <a:pt x="137" y="945"/>
                    <a:pt x="69" y="677"/>
                  </a:cubicBezTo>
                  <a:cubicBezTo>
                    <a:pt x="0" y="410"/>
                    <a:pt x="162" y="137"/>
                    <a:pt x="429" y="69"/>
                  </a:cubicBezTo>
                  <a:cubicBezTo>
                    <a:pt x="697" y="0"/>
                    <a:pt x="969" y="162"/>
                    <a:pt x="1037" y="429"/>
                  </a:cubicBezTo>
                  <a:cubicBezTo>
                    <a:pt x="1106" y="696"/>
                    <a:pt x="945" y="969"/>
                    <a:pt x="677" y="1037"/>
                  </a:cubicBezTo>
                  <a:close/>
                </a:path>
              </a:pathLst>
            </a:custGeom>
            <a:grpFill/>
            <a:ln>
              <a:solidFill>
                <a:srgbClr val="00B0F0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8" name="TextBox 61">
              <a:extLst>
                <a:ext uri="{FF2B5EF4-FFF2-40B4-BE49-F238E27FC236}">
                  <a16:creationId xmlns:a16="http://schemas.microsoft.com/office/drawing/2014/main" id="{7C5F7542-445E-40D6-B855-E9702C762260}"/>
                </a:ext>
              </a:extLst>
            </p:cNvPr>
            <p:cNvSpPr txBox="1"/>
            <p:nvPr/>
          </p:nvSpPr>
          <p:spPr>
            <a:xfrm>
              <a:off x="516711" y="1549256"/>
              <a:ext cx="895935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查看课程详情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2210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2.22222E-6 L 0.10729 -2.22222E-6 " pathEditMode="relative" rAng="0" ptsTypes="AA">
                                      <p:cBhvr>
                                        <p:cTn id="12" dur="30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65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3.125E-6 7.40741E-7 L 0.08828 -0.09329 " pathEditMode="relative" rAng="0" ptsTypes="AA">
                                      <p:cBhvr>
                                        <p:cTn id="16" dur="3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14" y="-467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63" presetClass="path" presetSubtype="0" accel="5000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2.29167E-6 1.11111E-6 L 0.05039 -0.16667 " pathEditMode="relative" rAng="0" ptsTypes="AA">
                                      <p:cBhvr>
                                        <p:cTn id="20" dur="3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13" y="-833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63" presetClass="path" presetSubtype="0" accel="50000" decel="50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8.33333E-7 3.33333E-6 L 8.33333E-7 -0.2007 " pathEditMode="relative" rAng="0" ptsTypes="AA">
                                      <p:cBhvr>
                                        <p:cTn id="24" dur="300" spd="-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004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63" presetClass="path" presetSubtype="0" accel="50000" decel="5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4.79167E-6 -2.22222E-6 L -0.05351 -0.16875 " pathEditMode="relative" rAng="0" ptsTypes="AA">
                                      <p:cBhvr>
                                        <p:cTn id="28" dur="300" spd="-10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82" y="-8449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63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45833E-6 -1.85185E-6 L -0.09557 -0.09213 " pathEditMode="relative" rAng="0" ptsTypes="AA">
                                      <p:cBhvr>
                                        <p:cTn id="32" dur="300" spd="-100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79" y="-460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63" presetClass="path" presetSubtype="0" accel="5000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1.25E-6 7.40741E-7 L -0.11367 7.40741E-7 " pathEditMode="relative" rAng="0" ptsTypes="AA">
                                      <p:cBhvr>
                                        <p:cTn id="36" dur="300" spd="-10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9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900"/>
                            </p:stCondLst>
                            <p:childTnLst>
                              <p:par>
                                <p:cTn id="3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000"/>
                            </p:stCondLst>
                            <p:childTnLst>
                              <p:par>
                                <p:cTn id="74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6" dur="2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000"/>
                            </p:stCondLst>
                            <p:childTnLst>
                              <p:par>
                                <p:cTn id="7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4.81481E-6 L 0.10729 4.81481E-6 " pathEditMode="relative" rAng="0" ptsTypes="AA">
                                      <p:cBhvr>
                                        <p:cTn id="81" dur="300" spd="-100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65" y="0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1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63" presetClass="path" presetSubtype="0" accel="50000" decel="5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2.91667E-6 -2.22222E-6 L 0.08828 -0.09328 " pathEditMode="relative" rAng="0" ptsTypes="AA">
                                      <p:cBhvr>
                                        <p:cTn id="85" dur="300" spd="-100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14" y="-4676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63" presetClass="path" presetSubtype="0" accel="5000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2.08333E-6 -1.85185E-6 L 0.05039 -0.16666 " pathEditMode="relative" rAng="0" ptsTypes="AA">
                                      <p:cBhvr>
                                        <p:cTn id="89" dur="300" spd="-100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13" y="-8333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63" presetClass="path" presetSubtype="0" accel="50000" decel="50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6.25E-7 3.7037E-7 L 6.25E-7 -0.20069 " pathEditMode="relative" rAng="0" ptsTypes="AA">
                                      <p:cBhvr>
                                        <p:cTn id="93" dur="300" spd="-100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0046"/>
                                    </p:animMotion>
                                  </p:childTnLst>
                                </p:cTn>
                              </p:par>
                              <p:par>
                                <p:cTn id="94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63" presetClass="path" presetSubtype="0" accel="50000" decel="5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5E-6 4.81481E-6 L -0.05351 -0.16875 " pathEditMode="relative" rAng="0" ptsTypes="AA">
                                      <p:cBhvr>
                                        <p:cTn id="97" dur="300" spd="-100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82" y="-8449"/>
                                    </p:animMotion>
                                  </p:childTnLst>
                                </p:cTn>
                              </p:par>
                              <p:par>
                                <p:cTn id="98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63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66667E-6 -4.81481E-6 L -0.09557 -0.09212 " pathEditMode="relative" rAng="0" ptsTypes="AA">
                                      <p:cBhvr>
                                        <p:cTn id="101" dur="300" spd="-100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79" y="-4606"/>
                                    </p:animMotion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63" presetClass="path" presetSubtype="0" accel="5000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1.45833E-6 -2.22222E-6 L -0.11367 -2.22222E-6 " pathEditMode="relative" rAng="0" ptsTypes="AA">
                                      <p:cBhvr>
                                        <p:cTn id="105" dur="300" spd="-100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9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6900"/>
                            </p:stCondLst>
                            <p:childTnLst>
                              <p:par>
                                <p:cTn id="10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5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7d195523061f1c0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</a:t>
            </a:r>
            <a:endParaRPr lang="zh-CN" altLang="en-US" sz="100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6590DEE6-2AB5-4477-AB22-E4295B79776E}"/>
              </a:ext>
            </a:extLst>
          </p:cNvPr>
          <p:cNvGrpSpPr/>
          <p:nvPr/>
        </p:nvGrpSpPr>
        <p:grpSpPr>
          <a:xfrm>
            <a:off x="545216" y="362039"/>
            <a:ext cx="3636908" cy="1470522"/>
            <a:chOff x="1261388" y="3384314"/>
            <a:chExt cx="3636908" cy="1470522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AEBF970C-FBD1-4E12-A7EA-ED89C0C5E20C}"/>
                </a:ext>
              </a:extLst>
            </p:cNvPr>
            <p:cNvSpPr/>
            <p:nvPr/>
          </p:nvSpPr>
          <p:spPr>
            <a:xfrm>
              <a:off x="2412665" y="3673511"/>
              <a:ext cx="2424010" cy="434078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blipFill>
                    <a:blip r:embed="rId3"/>
                    <a:tile tx="0" ty="0" sx="100000" sy="100000" flip="none" algn="tl"/>
                  </a:blipFill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下周工作计划</a:t>
              </a: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D4B8143C-1DD7-4D24-B95B-F4674929C6BD}"/>
                </a:ext>
              </a:extLst>
            </p:cNvPr>
            <p:cNvSpPr/>
            <p:nvPr/>
          </p:nvSpPr>
          <p:spPr>
            <a:xfrm>
              <a:off x="2372341" y="4146501"/>
              <a:ext cx="2525955" cy="7083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ts val="2500"/>
                </a:lnSpc>
              </a:pPr>
              <a:r>
                <a:rPr lang="zh-CN" altLang="en-US" b="1" dirty="0">
                  <a:blipFill dpi="0" rotWithShape="1">
                    <a:blip r:embed="rId3">
                      <a:alphaModFix amt="71000"/>
                    </a:blip>
                    <a:srcRect/>
                    <a:tile tx="0" ty="0" sx="100000" sy="100000" flip="none" algn="tl"/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完善系统功能</a:t>
              </a:r>
            </a:p>
            <a:p>
              <a:pPr algn="just">
                <a:lnSpc>
                  <a:spcPts val="2500"/>
                </a:lnSpc>
              </a:pPr>
              <a:endParaRPr lang="zh-CN" altLang="en-US" b="1" dirty="0">
                <a:blipFill dpi="0" rotWithShape="1">
                  <a:blip r:embed="rId3">
                    <a:alphaModFix amt="71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5B2710D2-03C1-49D9-A358-257747FA53B9}"/>
                </a:ext>
              </a:extLst>
            </p:cNvPr>
            <p:cNvSpPr txBox="1"/>
            <p:nvPr/>
          </p:nvSpPr>
          <p:spPr>
            <a:xfrm>
              <a:off x="1261388" y="3384314"/>
              <a:ext cx="1151277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dirty="0">
                  <a:blipFill>
                    <a:blip r:embed="rId2"/>
                    <a:stretch>
                      <a:fillRect/>
                    </a:stretch>
                  </a:blipFill>
                  <a:latin typeface="Agency FB" panose="020B0503020202020204" pitchFamily="34" charset="0"/>
                </a:rPr>
                <a:t>03</a:t>
              </a:r>
              <a:endParaRPr lang="zh-CN" altLang="en-US" sz="8800" dirty="0">
                <a:blipFill>
                  <a:blip r:embed="rId2"/>
                  <a:stretch>
                    <a:fillRect/>
                  </a:stretch>
                </a:blipFill>
                <a:latin typeface="Agency FB" panose="020B0503020202020204" pitchFamily="34" charset="0"/>
              </a:endParaRPr>
            </a:p>
          </p:txBody>
        </p:sp>
      </p:grpSp>
      <p:sp>
        <p:nvSpPr>
          <p:cNvPr id="77" name="手杖形箭头 1">
            <a:extLst>
              <a:ext uri="{FF2B5EF4-FFF2-40B4-BE49-F238E27FC236}">
                <a16:creationId xmlns:a16="http://schemas.microsoft.com/office/drawing/2014/main" id="{BE7CE8B4-2F5D-41FF-99A2-2BAA68783A2E}"/>
              </a:ext>
            </a:extLst>
          </p:cNvPr>
          <p:cNvSpPr/>
          <p:nvPr/>
        </p:nvSpPr>
        <p:spPr>
          <a:xfrm>
            <a:off x="1333500" y="2228850"/>
            <a:ext cx="1771650" cy="1753386"/>
          </a:xfrm>
          <a:prstGeom prst="uturnArrow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9" name="手杖形箭头 111">
            <a:extLst>
              <a:ext uri="{FF2B5EF4-FFF2-40B4-BE49-F238E27FC236}">
                <a16:creationId xmlns:a16="http://schemas.microsoft.com/office/drawing/2014/main" id="{D74084A5-DECF-4EEC-9339-0A14263E0C8E}"/>
              </a:ext>
            </a:extLst>
          </p:cNvPr>
          <p:cNvSpPr/>
          <p:nvPr/>
        </p:nvSpPr>
        <p:spPr>
          <a:xfrm>
            <a:off x="3886200" y="2228850"/>
            <a:ext cx="1771650" cy="1753386"/>
          </a:xfrm>
          <a:prstGeom prst="uturnArrow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0" name="手杖形箭头 112">
            <a:extLst>
              <a:ext uri="{FF2B5EF4-FFF2-40B4-BE49-F238E27FC236}">
                <a16:creationId xmlns:a16="http://schemas.microsoft.com/office/drawing/2014/main" id="{B34C2B79-A7EA-4673-8812-AD9D378F5360}"/>
              </a:ext>
            </a:extLst>
          </p:cNvPr>
          <p:cNvSpPr/>
          <p:nvPr/>
        </p:nvSpPr>
        <p:spPr>
          <a:xfrm>
            <a:off x="6362700" y="2228850"/>
            <a:ext cx="1771650" cy="1753386"/>
          </a:xfrm>
          <a:prstGeom prst="uturnArrow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1" name="手杖形箭头 113">
            <a:extLst>
              <a:ext uri="{FF2B5EF4-FFF2-40B4-BE49-F238E27FC236}">
                <a16:creationId xmlns:a16="http://schemas.microsoft.com/office/drawing/2014/main" id="{00A046F2-C992-4E09-AFB6-17A5DE70426A}"/>
              </a:ext>
            </a:extLst>
          </p:cNvPr>
          <p:cNvSpPr/>
          <p:nvPr/>
        </p:nvSpPr>
        <p:spPr>
          <a:xfrm>
            <a:off x="8972550" y="2228850"/>
            <a:ext cx="1771650" cy="1753386"/>
          </a:xfrm>
          <a:prstGeom prst="uturnArrow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BAB32027-1E6E-4EAA-9E84-004A8EFF3369}"/>
              </a:ext>
            </a:extLst>
          </p:cNvPr>
          <p:cNvSpPr txBox="1"/>
          <p:nvPr/>
        </p:nvSpPr>
        <p:spPr>
          <a:xfrm>
            <a:off x="7231495" y="3654880"/>
            <a:ext cx="998106" cy="412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2500"/>
              </a:lnSpc>
            </a:pPr>
            <a:r>
              <a:rPr lang="zh-CN" altLang="en-US" sz="2400" b="1" dirty="0">
                <a:blipFill>
                  <a:blip r:embed="rId8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提醒</a:t>
            </a:r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129DA768-DD2F-4601-B380-D85A7F344EDB}"/>
              </a:ext>
            </a:extLst>
          </p:cNvPr>
          <p:cNvSpPr txBox="1"/>
          <p:nvPr/>
        </p:nvSpPr>
        <p:spPr>
          <a:xfrm>
            <a:off x="9784194" y="3654880"/>
            <a:ext cx="1017155" cy="412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2500"/>
              </a:lnSpc>
            </a:pPr>
            <a:r>
              <a:rPr lang="zh-CN" altLang="en-US" sz="2400" b="1" dirty="0">
                <a:blipFill>
                  <a:blip r:embed="rId7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其他</a:t>
            </a:r>
          </a:p>
        </p:txBody>
      </p:sp>
      <p:sp>
        <p:nvSpPr>
          <p:cNvPr id="114" name="文本框 113">
            <a:extLst>
              <a:ext uri="{FF2B5EF4-FFF2-40B4-BE49-F238E27FC236}">
                <a16:creationId xmlns:a16="http://schemas.microsoft.com/office/drawing/2014/main" id="{E624A10A-D480-485A-9BC4-DCA8F1C33546}"/>
              </a:ext>
            </a:extLst>
          </p:cNvPr>
          <p:cNvSpPr txBox="1"/>
          <p:nvPr/>
        </p:nvSpPr>
        <p:spPr>
          <a:xfrm>
            <a:off x="4716895" y="3654880"/>
            <a:ext cx="998106" cy="412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2500"/>
              </a:lnSpc>
            </a:pPr>
            <a:r>
              <a:rPr lang="zh-CN" altLang="en-US" sz="2400" b="1" dirty="0">
                <a:blipFill>
                  <a:blip r:embed="rId9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选课</a:t>
            </a:r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BAF0AE15-EDB2-4B52-88ED-76305099B82F}"/>
              </a:ext>
            </a:extLst>
          </p:cNvPr>
          <p:cNvSpPr txBox="1"/>
          <p:nvPr/>
        </p:nvSpPr>
        <p:spPr>
          <a:xfrm>
            <a:off x="2183245" y="3654880"/>
            <a:ext cx="960005" cy="412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2500"/>
              </a:lnSpc>
            </a:pPr>
            <a:r>
              <a:rPr lang="zh-CN" altLang="en-US" sz="2400" b="1" dirty="0">
                <a:blipFill>
                  <a:blip r:embed="rId10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作业</a:t>
            </a:r>
          </a:p>
        </p:txBody>
      </p:sp>
      <p:sp>
        <p:nvSpPr>
          <p:cNvPr id="116" name="文本框 115">
            <a:extLst>
              <a:ext uri="{FF2B5EF4-FFF2-40B4-BE49-F238E27FC236}">
                <a16:creationId xmlns:a16="http://schemas.microsoft.com/office/drawing/2014/main" id="{F2E5F101-79C9-4013-B358-9ADD4ADFAE4A}"/>
              </a:ext>
            </a:extLst>
          </p:cNvPr>
          <p:cNvSpPr txBox="1"/>
          <p:nvPr/>
        </p:nvSpPr>
        <p:spPr>
          <a:xfrm>
            <a:off x="6183745" y="4641942"/>
            <a:ext cx="2236355" cy="708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2500"/>
              </a:lnSpc>
            </a:pPr>
            <a:r>
              <a:rPr lang="zh-CN" altLang="en-US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对未交作业学生的邮件提醒功能</a:t>
            </a: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9C7DD7FB-2238-4612-AF2C-CC7F58886350}"/>
              </a:ext>
            </a:extLst>
          </p:cNvPr>
          <p:cNvSpPr txBox="1"/>
          <p:nvPr/>
        </p:nvSpPr>
        <p:spPr>
          <a:xfrm>
            <a:off x="3669145" y="4641942"/>
            <a:ext cx="2236355" cy="708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2500"/>
              </a:lnSpc>
            </a:pPr>
            <a:r>
              <a:rPr lang="zh-CN" altLang="en-US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移除学生</a:t>
            </a:r>
            <a:endParaRPr lang="en-US" altLang="zh-CN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ts val="2500"/>
              </a:lnSpc>
            </a:pPr>
            <a:r>
              <a:rPr lang="zh-CN" altLang="en-US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查看选课学生</a:t>
            </a:r>
          </a:p>
        </p:txBody>
      </p:sp>
      <p:sp>
        <p:nvSpPr>
          <p:cNvPr id="118" name="文本框 117">
            <a:extLst>
              <a:ext uri="{FF2B5EF4-FFF2-40B4-BE49-F238E27FC236}">
                <a16:creationId xmlns:a16="http://schemas.microsoft.com/office/drawing/2014/main" id="{19BEBBF2-F417-4FA2-8B89-9CCCC4974017}"/>
              </a:ext>
            </a:extLst>
          </p:cNvPr>
          <p:cNvSpPr txBox="1"/>
          <p:nvPr/>
        </p:nvSpPr>
        <p:spPr>
          <a:xfrm>
            <a:off x="1116445" y="4641942"/>
            <a:ext cx="2236355" cy="708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2500"/>
              </a:lnSpc>
            </a:pPr>
            <a:r>
              <a:rPr lang="zh-CN" altLang="en-US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作业发布、提交以及批改功能</a:t>
            </a: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5C2E50EB-031D-42FF-9C60-A35F86A46782}"/>
              </a:ext>
            </a:extLst>
          </p:cNvPr>
          <p:cNvSpPr txBox="1"/>
          <p:nvPr/>
        </p:nvSpPr>
        <p:spPr>
          <a:xfrm>
            <a:off x="8774545" y="4641942"/>
            <a:ext cx="2236355" cy="387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2500"/>
              </a:lnSpc>
            </a:pPr>
            <a:r>
              <a:rPr lang="zh-CN" altLang="en-US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待完善</a:t>
            </a:r>
          </a:p>
        </p:txBody>
      </p:sp>
    </p:spTree>
    <p:extLst>
      <p:ext uri="{BB962C8B-B14F-4D97-AF65-F5344CB8AC3E}">
        <p14:creationId xmlns:p14="http://schemas.microsoft.com/office/powerpoint/2010/main" val="1172755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100"/>
                            </p:stCondLst>
                            <p:childTnLst>
                              <p:par>
                                <p:cTn id="2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 tmFilter="0,0; .5, 1; 1, 1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200"/>
                            </p:stCondLst>
                            <p:childTnLst>
                              <p:par>
                                <p:cTn id="3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 tmFilter="0,0; .5, 1; 1, 1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150"/>
                            </p:stCondLst>
                            <p:childTnLst>
                              <p:par>
                                <p:cTn id="4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 tmFilter="0,0; .5, 1; 1, 1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300"/>
                            </p:stCondLst>
                            <p:childTnLst>
                              <p:par>
                                <p:cTn id="5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 tmFilter="0,0; .5, 1; 1, 1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109" grpId="0" animBg="1"/>
      <p:bldP spid="110" grpId="0" animBg="1"/>
      <p:bldP spid="111" grpId="0" animBg="1"/>
      <p:bldP spid="112" grpId="0"/>
      <p:bldP spid="113" grpId="0"/>
      <p:bldP spid="114" grpId="0"/>
      <p:bldP spid="115" grpId="0"/>
      <p:bldP spid="116" grpId="0"/>
      <p:bldP spid="117" grpId="0"/>
      <p:bldP spid="118" grpId="0"/>
      <p:bldP spid="11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7d195523061f1c0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</a:t>
            </a:r>
            <a:endParaRPr lang="zh-CN" altLang="en-US" sz="100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6590DEE6-2AB5-4477-AB22-E4295B79776E}"/>
              </a:ext>
            </a:extLst>
          </p:cNvPr>
          <p:cNvGrpSpPr/>
          <p:nvPr/>
        </p:nvGrpSpPr>
        <p:grpSpPr>
          <a:xfrm>
            <a:off x="545216" y="362039"/>
            <a:ext cx="3636908" cy="1446550"/>
            <a:chOff x="1261388" y="3384314"/>
            <a:chExt cx="3636908" cy="1446550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AEBF970C-FBD1-4E12-A7EA-ED89C0C5E20C}"/>
                </a:ext>
              </a:extLst>
            </p:cNvPr>
            <p:cNvSpPr/>
            <p:nvPr/>
          </p:nvSpPr>
          <p:spPr>
            <a:xfrm>
              <a:off x="2412665" y="3673511"/>
              <a:ext cx="2424010" cy="434078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blipFill>
                    <a:blip r:embed="rId3"/>
                    <a:tile tx="0" ty="0" sx="100000" sy="100000" flip="none" algn="tl"/>
                  </a:blipFill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开发阶段</a:t>
              </a: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D4B8143C-1DD7-4D24-B95B-F4674929C6BD}"/>
                </a:ext>
              </a:extLst>
            </p:cNvPr>
            <p:cNvSpPr/>
            <p:nvPr/>
          </p:nvSpPr>
          <p:spPr>
            <a:xfrm>
              <a:off x="2372341" y="4146501"/>
              <a:ext cx="2525955" cy="3877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ts val="2500"/>
                </a:lnSpc>
              </a:pPr>
              <a:r>
                <a:rPr lang="zh-CN" altLang="en-US" b="1" dirty="0">
                  <a:blipFill dpi="0" rotWithShape="1">
                    <a:blip r:embed="rId3">
                      <a:alphaModFix amt="71000"/>
                    </a:blip>
                    <a:srcRect/>
                    <a:tile tx="0" ty="0" sx="100000" sy="100000" flip="none" algn="tl"/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实现基础功能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5B2710D2-03C1-49D9-A358-257747FA53B9}"/>
                </a:ext>
              </a:extLst>
            </p:cNvPr>
            <p:cNvSpPr txBox="1"/>
            <p:nvPr/>
          </p:nvSpPr>
          <p:spPr>
            <a:xfrm>
              <a:off x="1261388" y="3384314"/>
              <a:ext cx="1151277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dirty="0">
                  <a:blipFill>
                    <a:blip r:embed="rId2"/>
                    <a:stretch>
                      <a:fillRect/>
                    </a:stretch>
                  </a:blipFill>
                  <a:latin typeface="Agency FB" panose="020B0503020202020204" pitchFamily="34" charset="0"/>
                </a:rPr>
                <a:t>03</a:t>
              </a:r>
              <a:endParaRPr lang="zh-CN" altLang="en-US" sz="8800" dirty="0">
                <a:blipFill>
                  <a:blip r:embed="rId2"/>
                  <a:stretch>
                    <a:fillRect/>
                  </a:stretch>
                </a:blipFill>
                <a:latin typeface="Agency FB" panose="020B0503020202020204" pitchFamily="34" charset="0"/>
              </a:endParaRP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42C68EBE-CA1F-4749-9333-9BF63FDCF2B5}"/>
              </a:ext>
            </a:extLst>
          </p:cNvPr>
          <p:cNvSpPr/>
          <p:nvPr/>
        </p:nvSpPr>
        <p:spPr>
          <a:xfrm>
            <a:off x="2753446" y="3307080"/>
            <a:ext cx="744454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buAutoNum type="arabicPeriod"/>
            </a:pPr>
            <a:r>
              <a:rPr lang="zh-CN" altLang="en-US" sz="2400" b="1" dirty="0">
                <a:blipFill dpi="0" rotWithShape="1">
                  <a:blip r:embed="rId3">
                    <a:alphaModFix amt="71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初步掌握</a:t>
            </a:r>
            <a:r>
              <a:rPr lang="en-US" altLang="zh-CN" sz="2400" b="1" dirty="0">
                <a:blipFill dpi="0" rotWithShape="1">
                  <a:blip r:embed="rId3">
                    <a:alphaModFix amt="71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2400" b="1" dirty="0">
                <a:blipFill dpi="0" rotWithShape="1">
                  <a:blip r:embed="rId3">
                    <a:alphaModFix amt="71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开发的基础知识</a:t>
            </a:r>
            <a:endParaRPr lang="en-US" altLang="zh-CN" sz="2400" b="1" dirty="0">
              <a:blipFill dpi="0" rotWithShape="1">
                <a:blip r:embed="rId3">
                  <a:alphaModFix amt="71000"/>
                </a:blip>
                <a:srcRect/>
                <a:tile tx="0" ty="0" sx="100000" sy="100000" flip="none" algn="tl"/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buAutoNum type="arabicPeriod"/>
            </a:pPr>
            <a:r>
              <a:rPr lang="zh-CN" altLang="en-US" sz="2400" b="1" dirty="0">
                <a:blipFill dpi="0" rotWithShape="1">
                  <a:blip r:embed="rId3">
                    <a:alphaModFix amt="71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实现了较为核心的功能</a:t>
            </a:r>
            <a:endParaRPr lang="en-US" altLang="zh-CN" sz="2400" b="1" dirty="0">
              <a:blipFill dpi="0" rotWithShape="1">
                <a:blip r:embed="rId3">
                  <a:alphaModFix amt="71000"/>
                </a:blip>
                <a:srcRect/>
                <a:tile tx="0" ty="0" sx="100000" sy="100000" flip="none" algn="tl"/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just">
              <a:buAutoNum type="arabicPeriod"/>
            </a:pPr>
            <a:r>
              <a:rPr lang="zh-CN" altLang="en-US" sz="2400" b="1" dirty="0">
                <a:blipFill dpi="0" rotWithShape="1">
                  <a:blip r:embed="rId3">
                    <a:alphaModFix amt="71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不同分工的同学在团队合作中进行了有效的沟通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8A1E96D6-88AF-4837-8664-B6F27E936037}"/>
              </a:ext>
            </a:extLst>
          </p:cNvPr>
          <p:cNvSpPr txBox="1"/>
          <p:nvPr/>
        </p:nvSpPr>
        <p:spPr>
          <a:xfrm>
            <a:off x="3923508" y="1808589"/>
            <a:ext cx="4616739" cy="646331"/>
          </a:xfrm>
          <a:prstGeom prst="rect">
            <a:avLst/>
          </a:prstGeom>
          <a:noFill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blipFill>
                  <a:blip r:embed="rId2"/>
                  <a:stretch>
                    <a:fillRect/>
                  </a:stretch>
                </a:blip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个性化学生反馈系统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5D72DB4-10B3-4446-AC55-676C0811F466}"/>
              </a:ext>
            </a:extLst>
          </p:cNvPr>
          <p:cNvSpPr/>
          <p:nvPr/>
        </p:nvSpPr>
        <p:spPr>
          <a:xfrm>
            <a:off x="5378437" y="2448775"/>
            <a:ext cx="17068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2800" b="1" dirty="0">
                <a:blipFill dpi="0" rotWithShape="1">
                  <a:blip r:embed="rId3">
                    <a:alphaModFix amt="71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阶段总结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38EFEDA9-D68F-4190-A6A9-8AF30800A668}"/>
              </a:ext>
            </a:extLst>
          </p:cNvPr>
          <p:cNvCxnSpPr/>
          <p:nvPr/>
        </p:nvCxnSpPr>
        <p:spPr>
          <a:xfrm>
            <a:off x="3821908" y="2454920"/>
            <a:ext cx="4616739" cy="0"/>
          </a:xfrm>
          <a:prstGeom prst="line">
            <a:avLst/>
          </a:prstGeom>
          <a:ln>
            <a:solidFill>
              <a:srgbClr val="E2DA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982C671D-FC3D-4BB4-A0EC-70848789BDA7}"/>
              </a:ext>
            </a:extLst>
          </p:cNvPr>
          <p:cNvSpPr/>
          <p:nvPr/>
        </p:nvSpPr>
        <p:spPr>
          <a:xfrm>
            <a:off x="4598058" y="5211825"/>
            <a:ext cx="306443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2800" b="1" dirty="0">
                <a:blipFill dpi="0" rotWithShape="1">
                  <a:blip r:embed="rId3">
                    <a:alphaModFix amt="71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感谢各位评委老师</a:t>
            </a:r>
          </a:p>
        </p:txBody>
      </p:sp>
    </p:spTree>
    <p:extLst>
      <p:ext uri="{BB962C8B-B14F-4D97-AF65-F5344CB8AC3E}">
        <p14:creationId xmlns:p14="http://schemas.microsoft.com/office/powerpoint/2010/main" val="2436669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7d195523061f1c0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</a:t>
            </a:r>
            <a:endParaRPr lang="zh-CN" altLang="en-US" sz="100"/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F06C2728-932C-4488-9F27-742C545BC569}"/>
              </a:ext>
            </a:extLst>
          </p:cNvPr>
          <p:cNvSpPr txBox="1"/>
          <p:nvPr/>
        </p:nvSpPr>
        <p:spPr>
          <a:xfrm>
            <a:off x="3348701" y="3521122"/>
            <a:ext cx="5696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blipFill dpi="0" rotWithShape="1">
                  <a:blip r:embed="rId2">
                    <a:alphaModFix amt="73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THE END</a:t>
            </a:r>
          </a:p>
        </p:txBody>
      </p:sp>
      <p:sp>
        <p:nvSpPr>
          <p:cNvPr id="13" name="TextBox 4">
            <a:extLst>
              <a:ext uri="{FF2B5EF4-FFF2-40B4-BE49-F238E27FC236}">
                <a16:creationId xmlns:a16="http://schemas.microsoft.com/office/drawing/2014/main" id="{D37FCF47-3BFB-408E-BAF8-2B52DB9D12A7}"/>
              </a:ext>
            </a:extLst>
          </p:cNvPr>
          <p:cNvSpPr txBox="1"/>
          <p:nvPr/>
        </p:nvSpPr>
        <p:spPr>
          <a:xfrm>
            <a:off x="3348701" y="2699998"/>
            <a:ext cx="5985317" cy="830997"/>
          </a:xfrm>
          <a:prstGeom prst="rect">
            <a:avLst/>
          </a:prstGeom>
          <a:noFill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blipFill>
                  <a:blip r:embed="rId3"/>
                  <a:stretch>
                    <a:fillRect/>
                  </a:stretch>
                </a:blip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个性化学生反馈系统</a:t>
            </a:r>
          </a:p>
        </p:txBody>
      </p:sp>
      <p:cxnSp>
        <p:nvCxnSpPr>
          <p:cNvPr id="14" name="肘形连接符 5">
            <a:extLst>
              <a:ext uri="{FF2B5EF4-FFF2-40B4-BE49-F238E27FC236}">
                <a16:creationId xmlns:a16="http://schemas.microsoft.com/office/drawing/2014/main" id="{21947711-1069-4B67-8807-4C1C54716173}"/>
              </a:ext>
            </a:extLst>
          </p:cNvPr>
          <p:cNvCxnSpPr>
            <a:cxnSpLocks/>
            <a:stCxn id="13" idx="0"/>
            <a:endCxn id="12" idx="1"/>
          </p:cNvCxnSpPr>
          <p:nvPr/>
        </p:nvCxnSpPr>
        <p:spPr>
          <a:xfrm rot="16200000" flipH="1" flipV="1">
            <a:off x="4349830" y="1698868"/>
            <a:ext cx="990401" cy="2992659"/>
          </a:xfrm>
          <a:prstGeom prst="bentConnector4">
            <a:avLst>
              <a:gd name="adj1" fmla="val -23082"/>
              <a:gd name="adj2" fmla="val 107639"/>
            </a:avLst>
          </a:prstGeom>
          <a:ln w="31750">
            <a:solidFill>
              <a:srgbClr val="E2DA4B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456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7d195523061f1c0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</a:t>
            </a:r>
            <a:endParaRPr lang="zh-CN" altLang="en-US" sz="10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183C5BD8-DAE1-4F91-8520-0F3B743FAD11}"/>
              </a:ext>
            </a:extLst>
          </p:cNvPr>
          <p:cNvGrpSpPr/>
          <p:nvPr/>
        </p:nvGrpSpPr>
        <p:grpSpPr>
          <a:xfrm>
            <a:off x="1722259" y="1060640"/>
            <a:ext cx="3430370" cy="1446550"/>
            <a:chOff x="1741714" y="2119087"/>
            <a:chExt cx="3430370" cy="1446550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8513FAD-C983-4D54-BC12-FB44F32C5D12}"/>
                </a:ext>
              </a:extLst>
            </p:cNvPr>
            <p:cNvSpPr/>
            <p:nvPr/>
          </p:nvSpPr>
          <p:spPr>
            <a:xfrm>
              <a:off x="2697101" y="2408284"/>
              <a:ext cx="2424010" cy="434078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blipFill>
                    <a:blip r:embed="rId3"/>
                    <a:tile tx="0" ty="0" sx="100000" sy="100000" flip="none" algn="tl"/>
                  </a:blipFill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本周进展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6D080D85-4E77-46BC-BCE5-2CBB39E12410}"/>
                </a:ext>
              </a:extLst>
            </p:cNvPr>
            <p:cNvSpPr/>
            <p:nvPr/>
          </p:nvSpPr>
          <p:spPr>
            <a:xfrm>
              <a:off x="2646129" y="2891002"/>
              <a:ext cx="2525955" cy="3877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ts val="2500"/>
                </a:lnSpc>
              </a:pPr>
              <a:r>
                <a:rPr lang="zh-CN" altLang="en-US" b="1" dirty="0">
                  <a:blipFill dpi="0" rotWithShape="1">
                    <a:blip r:embed="rId3">
                      <a:alphaModFix amt="71000"/>
                    </a:blip>
                    <a:srcRect/>
                    <a:tile tx="0" ty="0" sx="100000" sy="100000" flip="none" algn="tl"/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前后端工作进度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6B33862C-0835-4783-BC86-60F0D61191A5}"/>
                </a:ext>
              </a:extLst>
            </p:cNvPr>
            <p:cNvSpPr txBox="1"/>
            <p:nvPr/>
          </p:nvSpPr>
          <p:spPr>
            <a:xfrm>
              <a:off x="1741714" y="2119087"/>
              <a:ext cx="904415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dirty="0">
                  <a:blipFill>
                    <a:blip r:embed="rId2"/>
                    <a:stretch>
                      <a:fillRect/>
                    </a:stretch>
                  </a:blipFill>
                  <a:latin typeface="Agency FB" panose="020B0503020202020204" pitchFamily="34" charset="0"/>
                </a:rPr>
                <a:t>01</a:t>
              </a:r>
              <a:endParaRPr lang="zh-CN" altLang="en-US" sz="8800" dirty="0">
                <a:blipFill>
                  <a:blip r:embed="rId2"/>
                  <a:stretch>
                    <a:fillRect/>
                  </a:stretch>
                </a:blipFill>
                <a:latin typeface="Agency FB" panose="020B0503020202020204" pitchFamily="34" charset="0"/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8DE3C526-107D-43AF-8B3E-D6854500C757}"/>
              </a:ext>
            </a:extLst>
          </p:cNvPr>
          <p:cNvGrpSpPr/>
          <p:nvPr/>
        </p:nvGrpSpPr>
        <p:grpSpPr>
          <a:xfrm>
            <a:off x="4039048" y="2705725"/>
            <a:ext cx="3692939" cy="1504566"/>
            <a:chOff x="5865779" y="1807801"/>
            <a:chExt cx="3692939" cy="1504566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9B0124A9-2C5A-439B-A904-C92D939C9562}"/>
                </a:ext>
              </a:extLst>
            </p:cNvPr>
            <p:cNvSpPr/>
            <p:nvPr/>
          </p:nvSpPr>
          <p:spPr>
            <a:xfrm>
              <a:off x="7062138" y="2074887"/>
              <a:ext cx="2424010" cy="434078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blipFill>
                    <a:blip r:embed="rId3"/>
                    <a:tile tx="0" ty="0" sx="100000" sy="100000" flip="none" algn="tl"/>
                  </a:blipFill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功能展示</a:t>
              </a: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6E9251E-9F77-47EA-A6B0-1F165818970B}"/>
                </a:ext>
              </a:extLst>
            </p:cNvPr>
            <p:cNvSpPr/>
            <p:nvPr/>
          </p:nvSpPr>
          <p:spPr>
            <a:xfrm>
              <a:off x="7032763" y="2604032"/>
              <a:ext cx="2525955" cy="7083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ts val="2500"/>
                </a:lnSpc>
              </a:pPr>
              <a:r>
                <a:rPr lang="zh-CN" altLang="en-US" b="1" dirty="0">
                  <a:blipFill dpi="0" rotWithShape="1">
                    <a:blip r:embed="rId3">
                      <a:alphaModFix amt="71000"/>
                    </a:blip>
                    <a:srcRect/>
                    <a:tile tx="0" ty="0" sx="100000" sy="100000" flip="none" algn="tl"/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选课、新建课程、编辑个人信息等功能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0C30954D-4480-4CAC-BA9C-10FB898B160F}"/>
                </a:ext>
              </a:extLst>
            </p:cNvPr>
            <p:cNvSpPr txBox="1"/>
            <p:nvPr/>
          </p:nvSpPr>
          <p:spPr>
            <a:xfrm>
              <a:off x="5865779" y="1807801"/>
              <a:ext cx="1116011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dirty="0">
                  <a:blipFill>
                    <a:blip r:embed="rId5"/>
                    <a:tile tx="0" ty="0" sx="100000" sy="100000" flip="none" algn="tl"/>
                  </a:blipFill>
                  <a:latin typeface="Agency FB" panose="020B0503020202020204" pitchFamily="34" charset="0"/>
                </a:rPr>
                <a:t>02</a:t>
              </a:r>
              <a:endParaRPr lang="zh-CN" altLang="en-US" sz="8800" dirty="0">
                <a:blipFill>
                  <a:blip r:embed="rId5"/>
                  <a:tile tx="0" ty="0" sx="100000" sy="100000" flip="none" algn="tl"/>
                </a:blipFill>
                <a:latin typeface="Agency FB" panose="020B0503020202020204" pitchFamily="34" charset="0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A5ECC7AF-C98B-4D04-8C6E-A8C74C8665DB}"/>
              </a:ext>
            </a:extLst>
          </p:cNvPr>
          <p:cNvGrpSpPr/>
          <p:nvPr/>
        </p:nvGrpSpPr>
        <p:grpSpPr>
          <a:xfrm>
            <a:off x="7088256" y="4405719"/>
            <a:ext cx="3636908" cy="1470522"/>
            <a:chOff x="1261388" y="3384314"/>
            <a:chExt cx="3636908" cy="1470522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320276CE-B1E3-482F-A90E-CD2335C821BF}"/>
                </a:ext>
              </a:extLst>
            </p:cNvPr>
            <p:cNvSpPr/>
            <p:nvPr/>
          </p:nvSpPr>
          <p:spPr>
            <a:xfrm>
              <a:off x="2412665" y="3673511"/>
              <a:ext cx="2424010" cy="434078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blipFill>
                    <a:blip r:embed="rId3"/>
                    <a:tile tx="0" ty="0" sx="100000" sy="100000" flip="none" algn="tl"/>
                  </a:blipFill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下周工作计划</a:t>
              </a: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E94408BE-2AA1-47CD-9AB7-FEF00AE75ECF}"/>
                </a:ext>
              </a:extLst>
            </p:cNvPr>
            <p:cNvSpPr/>
            <p:nvPr/>
          </p:nvSpPr>
          <p:spPr>
            <a:xfrm>
              <a:off x="2372341" y="4146501"/>
              <a:ext cx="2525955" cy="7083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ts val="2500"/>
                </a:lnSpc>
              </a:pPr>
              <a:r>
                <a:rPr lang="zh-CN" altLang="en-US" b="1" dirty="0">
                  <a:blipFill dpi="0" rotWithShape="1">
                    <a:blip r:embed="rId3">
                      <a:alphaModFix amt="71000"/>
                    </a:blip>
                    <a:srcRect/>
                    <a:tile tx="0" ty="0" sx="100000" sy="100000" flip="none" algn="tl"/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教师、学生权限划分以及功能添加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0B9595A7-75FF-414E-9789-AE9A1FF297FD}"/>
                </a:ext>
              </a:extLst>
            </p:cNvPr>
            <p:cNvSpPr txBox="1"/>
            <p:nvPr/>
          </p:nvSpPr>
          <p:spPr>
            <a:xfrm>
              <a:off x="1261388" y="3384314"/>
              <a:ext cx="1151277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dirty="0">
                  <a:blipFill>
                    <a:blip r:embed="rId6"/>
                    <a:stretch>
                      <a:fillRect/>
                    </a:stretch>
                  </a:blipFill>
                  <a:latin typeface="Agency FB" panose="020B0503020202020204" pitchFamily="34" charset="0"/>
                </a:rPr>
                <a:t>03</a:t>
              </a:r>
              <a:endParaRPr lang="zh-CN" altLang="en-US" sz="8800" dirty="0">
                <a:blipFill>
                  <a:blip r:embed="rId6"/>
                  <a:stretch>
                    <a:fillRect/>
                  </a:stretch>
                </a:blipFill>
                <a:latin typeface="Agency FB" panose="020B05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6304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7d195523061f1c0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</a:t>
            </a:r>
            <a:endParaRPr lang="zh-CN" altLang="en-US" sz="10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F443C9E3-4353-4442-9D52-B346F91ECF8E}"/>
              </a:ext>
            </a:extLst>
          </p:cNvPr>
          <p:cNvGrpSpPr/>
          <p:nvPr/>
        </p:nvGrpSpPr>
        <p:grpSpPr>
          <a:xfrm>
            <a:off x="623250" y="421334"/>
            <a:ext cx="3430370" cy="1446550"/>
            <a:chOff x="1741714" y="2119087"/>
            <a:chExt cx="3430370" cy="1446550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2D4F3C0D-335D-4B0A-A61D-0A27C61EE5BD}"/>
                </a:ext>
              </a:extLst>
            </p:cNvPr>
            <p:cNvSpPr/>
            <p:nvPr/>
          </p:nvSpPr>
          <p:spPr>
            <a:xfrm>
              <a:off x="2697101" y="2408284"/>
              <a:ext cx="2424010" cy="434078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blipFill>
                    <a:blip r:embed="rId3"/>
                    <a:tile tx="0" ty="0" sx="100000" sy="100000" flip="none" algn="tl"/>
                  </a:blipFill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本周进展</a:t>
              </a: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356F48B2-8FA0-401F-BBF8-E50CFBB3DF34}"/>
                </a:ext>
              </a:extLst>
            </p:cNvPr>
            <p:cNvSpPr/>
            <p:nvPr/>
          </p:nvSpPr>
          <p:spPr>
            <a:xfrm>
              <a:off x="2646129" y="2891002"/>
              <a:ext cx="2525955" cy="3877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ts val="2500"/>
                </a:lnSpc>
              </a:pPr>
              <a:r>
                <a:rPr lang="zh-CN" altLang="en-US" b="1" dirty="0">
                  <a:blipFill dpi="0" rotWithShape="1">
                    <a:blip r:embed="rId3">
                      <a:alphaModFix amt="71000"/>
                    </a:blip>
                    <a:srcRect/>
                    <a:tile tx="0" ty="0" sx="100000" sy="100000" flip="none" algn="tl"/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前后端工作进度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45479C8-3A1A-477B-B2A3-D0C85A38393A}"/>
                </a:ext>
              </a:extLst>
            </p:cNvPr>
            <p:cNvSpPr txBox="1"/>
            <p:nvPr/>
          </p:nvSpPr>
          <p:spPr>
            <a:xfrm>
              <a:off x="1741714" y="2119087"/>
              <a:ext cx="904415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dirty="0">
                  <a:blipFill>
                    <a:blip r:embed="rId2"/>
                    <a:stretch>
                      <a:fillRect/>
                    </a:stretch>
                  </a:blipFill>
                  <a:latin typeface="Agency FB" panose="020B0503020202020204" pitchFamily="34" charset="0"/>
                </a:rPr>
                <a:t>01</a:t>
              </a:r>
              <a:endParaRPr lang="zh-CN" altLang="en-US" sz="8800" dirty="0">
                <a:blipFill>
                  <a:blip r:embed="rId2"/>
                  <a:stretch>
                    <a:fillRect/>
                  </a:stretch>
                </a:blipFill>
                <a:latin typeface="Agency FB" panose="020B0503020202020204" pitchFamily="34" charset="0"/>
              </a:endParaRPr>
            </a:p>
          </p:txBody>
        </p:sp>
      </p:grpSp>
      <p:sp>
        <p:nvSpPr>
          <p:cNvPr id="45" name="右大括号 44">
            <a:extLst>
              <a:ext uri="{FF2B5EF4-FFF2-40B4-BE49-F238E27FC236}">
                <a16:creationId xmlns:a16="http://schemas.microsoft.com/office/drawing/2014/main" id="{A57C6E13-09CB-480F-929F-D835186B5916}"/>
              </a:ext>
            </a:extLst>
          </p:cNvPr>
          <p:cNvSpPr/>
          <p:nvPr/>
        </p:nvSpPr>
        <p:spPr>
          <a:xfrm>
            <a:off x="3420299" y="2781584"/>
            <a:ext cx="487680" cy="1786485"/>
          </a:xfrm>
          <a:prstGeom prst="rightBrace">
            <a:avLst>
              <a:gd name="adj1" fmla="val 29762"/>
              <a:gd name="adj2" fmla="val 50000"/>
            </a:avLst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CBD82E29-97C2-4A61-BF68-05ACCAE2FD34}"/>
              </a:ext>
            </a:extLst>
          </p:cNvPr>
          <p:cNvSpPr/>
          <p:nvPr/>
        </p:nvSpPr>
        <p:spPr>
          <a:xfrm>
            <a:off x="4590309" y="2397553"/>
            <a:ext cx="564746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000" b="1" dirty="0">
                <a:solidFill>
                  <a:srgbClr val="C56D7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2000" b="1" dirty="0">
                <a:blipFill dpi="0" rotWithShape="1">
                  <a:blip r:embed="rId3">
                    <a:alphaModFix amt="71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b="1" dirty="0">
                <a:blipFill dpi="0" rotWithShape="1">
                  <a:blip r:embed="rId3">
                    <a:alphaModFix amt="71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完成主页设计</a:t>
            </a:r>
            <a:endParaRPr lang="en-US" altLang="zh-CN" sz="2000" b="1" dirty="0">
              <a:blipFill dpi="0" rotWithShape="1">
                <a:blip r:embed="rId3">
                  <a:alphaModFix amt="71000"/>
                </a:blip>
                <a:srcRect/>
                <a:tile tx="0" ty="0" sx="100000" sy="100000" flip="none" algn="tl"/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endParaRPr lang="en-US" altLang="zh-CN" sz="2000" b="1" dirty="0">
              <a:solidFill>
                <a:srgbClr val="C56D7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en-US" altLang="zh-CN" sz="2000" b="1" dirty="0">
                <a:solidFill>
                  <a:srgbClr val="C56D7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2000" b="1" dirty="0">
                <a:blipFill dpi="0" rotWithShape="1">
                  <a:blip r:embed="rId3">
                    <a:alphaModFix amt="71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b="1" dirty="0">
                <a:blipFill dpi="0" rotWithShape="1">
                  <a:blip r:embed="rId3">
                    <a:alphaModFix amt="71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实现个人信息查看、编辑功能</a:t>
            </a:r>
            <a:endParaRPr lang="en-US" altLang="zh-CN" sz="2000" b="1" dirty="0">
              <a:blipFill dpi="0" rotWithShape="1">
                <a:blip r:embed="rId3">
                  <a:alphaModFix amt="71000"/>
                </a:blip>
                <a:srcRect/>
                <a:tile tx="0" ty="0" sx="100000" sy="100000" flip="none" algn="tl"/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endParaRPr lang="en-US" altLang="zh-CN" sz="2000" b="1" dirty="0">
              <a:solidFill>
                <a:srgbClr val="C56D7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en-US" altLang="zh-CN" sz="2000" b="1" dirty="0">
                <a:solidFill>
                  <a:srgbClr val="C56D7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sz="2000" b="1" dirty="0">
                <a:blipFill dpi="0" rotWithShape="1">
                  <a:blip r:embed="rId3">
                    <a:alphaModFix amt="71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实现课程信息查看、选课以及创建课程功能</a:t>
            </a:r>
            <a:endParaRPr lang="en-US" altLang="zh-CN" sz="2000" b="1" dirty="0">
              <a:blipFill dpi="0" rotWithShape="1">
                <a:blip r:embed="rId3">
                  <a:alphaModFix amt="71000"/>
                </a:blip>
                <a:srcRect/>
                <a:tile tx="0" ty="0" sx="100000" sy="100000" flip="none" algn="tl"/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endParaRPr lang="en-US" altLang="zh-CN" sz="2000" b="1" dirty="0">
              <a:solidFill>
                <a:srgbClr val="C56D7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en-US" altLang="zh-CN" sz="2000" b="1" dirty="0">
                <a:solidFill>
                  <a:srgbClr val="C56D7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 </a:t>
            </a:r>
            <a:r>
              <a:rPr lang="zh-CN" altLang="en-US" sz="2000" b="1" dirty="0">
                <a:blipFill dpi="0" rotWithShape="1">
                  <a:blip r:embed="rId3">
                    <a:alphaModFix amt="71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实现讨论区，支持查看每个课程的讨论区，发起新的讨论，回复讨论。</a:t>
            </a: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A6A43718-EAB4-4D16-AF7A-4AA4FC66CF24}"/>
              </a:ext>
            </a:extLst>
          </p:cNvPr>
          <p:cNvSpPr/>
          <p:nvPr/>
        </p:nvSpPr>
        <p:spPr>
          <a:xfrm>
            <a:off x="2490920" y="4306459"/>
            <a:ext cx="92937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2800" b="1" dirty="0">
                <a:solidFill>
                  <a:srgbClr val="CF717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后端</a:t>
            </a: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C5B117CA-9677-4F14-978D-86748CE506A6}"/>
              </a:ext>
            </a:extLst>
          </p:cNvPr>
          <p:cNvSpPr/>
          <p:nvPr/>
        </p:nvSpPr>
        <p:spPr>
          <a:xfrm>
            <a:off x="2490919" y="2537380"/>
            <a:ext cx="92937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2800" b="1" dirty="0">
                <a:solidFill>
                  <a:srgbClr val="DA75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</a:t>
            </a:r>
          </a:p>
        </p:txBody>
      </p:sp>
    </p:spTree>
    <p:extLst>
      <p:ext uri="{BB962C8B-B14F-4D97-AF65-F5344CB8AC3E}">
        <p14:creationId xmlns:p14="http://schemas.microsoft.com/office/powerpoint/2010/main" val="3033131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7d195523061f1c0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</a:t>
            </a:r>
            <a:endParaRPr lang="zh-CN" altLang="en-US" sz="10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F443C9E3-4353-4442-9D52-B346F91ECF8E}"/>
              </a:ext>
            </a:extLst>
          </p:cNvPr>
          <p:cNvGrpSpPr/>
          <p:nvPr/>
        </p:nvGrpSpPr>
        <p:grpSpPr>
          <a:xfrm>
            <a:off x="623250" y="421334"/>
            <a:ext cx="3430370" cy="1446550"/>
            <a:chOff x="1741714" y="2119087"/>
            <a:chExt cx="3430370" cy="1446550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2D4F3C0D-335D-4B0A-A61D-0A27C61EE5BD}"/>
                </a:ext>
              </a:extLst>
            </p:cNvPr>
            <p:cNvSpPr/>
            <p:nvPr/>
          </p:nvSpPr>
          <p:spPr>
            <a:xfrm>
              <a:off x="2697101" y="2408284"/>
              <a:ext cx="2424010" cy="434078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blipFill>
                    <a:blip r:embed="rId3"/>
                    <a:tile tx="0" ty="0" sx="100000" sy="100000" flip="none" algn="tl"/>
                  </a:blipFill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本周进展</a:t>
              </a: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356F48B2-8FA0-401F-BBF8-E50CFBB3DF34}"/>
                </a:ext>
              </a:extLst>
            </p:cNvPr>
            <p:cNvSpPr/>
            <p:nvPr/>
          </p:nvSpPr>
          <p:spPr>
            <a:xfrm>
              <a:off x="2646129" y="2891002"/>
              <a:ext cx="2525955" cy="3877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ts val="2500"/>
                </a:lnSpc>
              </a:pPr>
              <a:r>
                <a:rPr lang="zh-CN" altLang="en-US" b="1" dirty="0">
                  <a:blipFill dpi="0" rotWithShape="1">
                    <a:blip r:embed="rId3">
                      <a:alphaModFix amt="71000"/>
                    </a:blip>
                    <a:srcRect/>
                    <a:tile tx="0" ty="0" sx="100000" sy="100000" flip="none" algn="tl"/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前后端工作进度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45479C8-3A1A-477B-B2A3-D0C85A38393A}"/>
                </a:ext>
              </a:extLst>
            </p:cNvPr>
            <p:cNvSpPr txBox="1"/>
            <p:nvPr/>
          </p:nvSpPr>
          <p:spPr>
            <a:xfrm>
              <a:off x="1741714" y="2119087"/>
              <a:ext cx="904415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dirty="0">
                  <a:blipFill>
                    <a:blip r:embed="rId2"/>
                    <a:stretch>
                      <a:fillRect/>
                    </a:stretch>
                  </a:blipFill>
                  <a:latin typeface="Agency FB" panose="020B0503020202020204" pitchFamily="34" charset="0"/>
                </a:rPr>
                <a:t>01</a:t>
              </a:r>
              <a:endParaRPr lang="zh-CN" altLang="en-US" sz="8800" dirty="0">
                <a:blipFill>
                  <a:blip r:embed="rId2"/>
                  <a:stretch>
                    <a:fillRect/>
                  </a:stretch>
                </a:blipFill>
                <a:latin typeface="Agency FB" panose="020B0503020202020204" pitchFamily="34" charset="0"/>
              </a:endParaRP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14136E9B-3071-4641-8A86-0B22231C24F9}"/>
              </a:ext>
            </a:extLst>
          </p:cNvPr>
          <p:cNvSpPr/>
          <p:nvPr/>
        </p:nvSpPr>
        <p:spPr>
          <a:xfrm>
            <a:off x="646242" y="1965608"/>
            <a:ext cx="30020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2400" b="1" dirty="0">
                <a:blipFill dpi="0" rotWithShape="1">
                  <a:blip r:embed="rId3">
                    <a:alphaModFix amt="71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主页布局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7029E008-8E89-471D-BA40-D80E80F9CD8B}"/>
              </a:ext>
            </a:extLst>
          </p:cNvPr>
          <p:cNvSpPr/>
          <p:nvPr/>
        </p:nvSpPr>
        <p:spPr>
          <a:xfrm>
            <a:off x="1674890" y="3366850"/>
            <a:ext cx="1326052" cy="827580"/>
          </a:xfrm>
          <a:prstGeom prst="rect">
            <a:avLst/>
          </a:prstGeom>
          <a:solidFill>
            <a:srgbClr val="E2DA4B">
              <a:alpha val="29000"/>
            </a:srgbClr>
          </a:solidFill>
          <a:ln w="28575">
            <a:solidFill>
              <a:srgbClr val="E2DA4B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blipFill>
                  <a:blip r:embed="rId3"/>
                  <a:tile tx="0" ty="0" sx="100000" sy="100000" flip="none" algn="tl"/>
                </a:blipFill>
                <a:effectLst>
                  <a:glow rad="101600">
                    <a:schemeClr val="tx1">
                      <a:lumMod val="65000"/>
                      <a:lumOff val="3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主页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047B90E0-E05A-4C27-A0CA-100873EA7B8B}"/>
              </a:ext>
            </a:extLst>
          </p:cNvPr>
          <p:cNvSpPr/>
          <p:nvPr/>
        </p:nvSpPr>
        <p:spPr>
          <a:xfrm>
            <a:off x="4390238" y="1676541"/>
            <a:ext cx="1326052" cy="827580"/>
          </a:xfrm>
          <a:prstGeom prst="rect">
            <a:avLst/>
          </a:prstGeom>
          <a:solidFill>
            <a:srgbClr val="E2DA4B">
              <a:alpha val="29000"/>
            </a:srgbClr>
          </a:solidFill>
          <a:ln w="28575">
            <a:solidFill>
              <a:srgbClr val="E2DA4B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blipFill>
                  <a:blip r:embed="rId3"/>
                  <a:tile tx="0" ty="0" sx="100000" sy="100000" flip="none" algn="tl"/>
                </a:blipFill>
                <a:effectLst>
                  <a:glow rad="101600">
                    <a:schemeClr val="tx1">
                      <a:lumMod val="65000"/>
                      <a:lumOff val="3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导航栏</a:t>
            </a:r>
          </a:p>
        </p:txBody>
      </p: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89D263C9-F29A-4CDF-9439-E8F61863CBEA}"/>
              </a:ext>
            </a:extLst>
          </p:cNvPr>
          <p:cNvCxnSpPr>
            <a:cxnSpLocks/>
            <a:stCxn id="49" idx="3"/>
            <a:endCxn id="50" idx="1"/>
          </p:cNvCxnSpPr>
          <p:nvPr/>
        </p:nvCxnSpPr>
        <p:spPr>
          <a:xfrm flipV="1">
            <a:off x="3000942" y="2090331"/>
            <a:ext cx="1389296" cy="1690309"/>
          </a:xfrm>
          <a:prstGeom prst="straightConnector1">
            <a:avLst/>
          </a:prstGeom>
          <a:ln w="25400">
            <a:solidFill>
              <a:srgbClr val="E2DA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BE210299-9F57-443A-B9D8-52C7F7D9281B}"/>
              </a:ext>
            </a:extLst>
          </p:cNvPr>
          <p:cNvCxnSpPr>
            <a:cxnSpLocks/>
            <a:stCxn id="49" idx="3"/>
            <a:endCxn id="60" idx="1"/>
          </p:cNvCxnSpPr>
          <p:nvPr/>
        </p:nvCxnSpPr>
        <p:spPr>
          <a:xfrm>
            <a:off x="3000942" y="3780640"/>
            <a:ext cx="1389296" cy="1529099"/>
          </a:xfrm>
          <a:prstGeom prst="straightConnector1">
            <a:avLst/>
          </a:prstGeom>
          <a:ln w="25400">
            <a:solidFill>
              <a:srgbClr val="E2DA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矩形 59">
            <a:extLst>
              <a:ext uri="{FF2B5EF4-FFF2-40B4-BE49-F238E27FC236}">
                <a16:creationId xmlns:a16="http://schemas.microsoft.com/office/drawing/2014/main" id="{CCAA4F7C-F0D1-4AE2-9A20-6EF8399B0FAC}"/>
              </a:ext>
            </a:extLst>
          </p:cNvPr>
          <p:cNvSpPr/>
          <p:nvPr/>
        </p:nvSpPr>
        <p:spPr>
          <a:xfrm>
            <a:off x="4390238" y="4895949"/>
            <a:ext cx="1326052" cy="827580"/>
          </a:xfrm>
          <a:prstGeom prst="rect">
            <a:avLst/>
          </a:prstGeom>
          <a:solidFill>
            <a:srgbClr val="E2DA4B">
              <a:alpha val="29000"/>
            </a:srgbClr>
          </a:solidFill>
          <a:ln w="28575">
            <a:solidFill>
              <a:srgbClr val="E2DA4B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blipFill>
                  <a:blip r:embed="rId3"/>
                  <a:tile tx="0" ty="0" sx="100000" sy="100000" flip="none" algn="tl"/>
                </a:blipFill>
                <a:effectLst>
                  <a:glow rad="101600">
                    <a:schemeClr val="tx1">
                      <a:lumMod val="65000"/>
                      <a:lumOff val="3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课程显示</a:t>
            </a: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9C5DA442-CB9D-4E4B-9C25-A75C69052816}"/>
              </a:ext>
            </a:extLst>
          </p:cNvPr>
          <p:cNvCxnSpPr>
            <a:cxnSpLocks/>
            <a:stCxn id="50" idx="3"/>
            <a:endCxn id="28" idx="1"/>
          </p:cNvCxnSpPr>
          <p:nvPr/>
        </p:nvCxnSpPr>
        <p:spPr>
          <a:xfrm flipV="1">
            <a:off x="5716290" y="2079476"/>
            <a:ext cx="1537141" cy="10855"/>
          </a:xfrm>
          <a:prstGeom prst="straightConnector1">
            <a:avLst/>
          </a:prstGeom>
          <a:ln w="25400">
            <a:solidFill>
              <a:srgbClr val="E2DA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2DA4E90E-BDB9-492D-B0F1-BBA243FF9A0F}"/>
              </a:ext>
            </a:extLst>
          </p:cNvPr>
          <p:cNvCxnSpPr>
            <a:cxnSpLocks/>
            <a:stCxn id="50" idx="3"/>
            <a:endCxn id="22" idx="1"/>
          </p:cNvCxnSpPr>
          <p:nvPr/>
        </p:nvCxnSpPr>
        <p:spPr>
          <a:xfrm flipV="1">
            <a:off x="5716290" y="1166236"/>
            <a:ext cx="1537141" cy="924095"/>
          </a:xfrm>
          <a:prstGeom prst="straightConnector1">
            <a:avLst/>
          </a:prstGeom>
          <a:ln w="25400">
            <a:solidFill>
              <a:srgbClr val="E2DA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D83650AA-19E0-422A-BEF8-FA1D2EF9674B}"/>
              </a:ext>
            </a:extLst>
          </p:cNvPr>
          <p:cNvCxnSpPr>
            <a:cxnSpLocks/>
            <a:stCxn id="50" idx="3"/>
            <a:endCxn id="33" idx="1"/>
          </p:cNvCxnSpPr>
          <p:nvPr/>
        </p:nvCxnSpPr>
        <p:spPr>
          <a:xfrm>
            <a:off x="5716290" y="2090331"/>
            <a:ext cx="1537141" cy="913034"/>
          </a:xfrm>
          <a:prstGeom prst="straightConnector1">
            <a:avLst/>
          </a:prstGeom>
          <a:ln w="25400">
            <a:solidFill>
              <a:srgbClr val="E2DA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126529E2-DA0A-493A-84B6-C2BBBADB4795}"/>
              </a:ext>
            </a:extLst>
          </p:cNvPr>
          <p:cNvCxnSpPr>
            <a:cxnSpLocks/>
            <a:stCxn id="60" idx="3"/>
            <a:endCxn id="34" idx="1"/>
          </p:cNvCxnSpPr>
          <p:nvPr/>
        </p:nvCxnSpPr>
        <p:spPr>
          <a:xfrm flipV="1">
            <a:off x="5716290" y="4345455"/>
            <a:ext cx="1537141" cy="964284"/>
          </a:xfrm>
          <a:prstGeom prst="straightConnector1">
            <a:avLst/>
          </a:prstGeom>
          <a:ln w="25400">
            <a:solidFill>
              <a:srgbClr val="E2DA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AD341A90-C28F-46D0-A011-F383C409E1B2}"/>
              </a:ext>
            </a:extLst>
          </p:cNvPr>
          <p:cNvCxnSpPr>
            <a:cxnSpLocks/>
            <a:stCxn id="60" idx="3"/>
            <a:endCxn id="36" idx="1"/>
          </p:cNvCxnSpPr>
          <p:nvPr/>
        </p:nvCxnSpPr>
        <p:spPr>
          <a:xfrm>
            <a:off x="5716290" y="5309739"/>
            <a:ext cx="1550548" cy="0"/>
          </a:xfrm>
          <a:prstGeom prst="straightConnector1">
            <a:avLst/>
          </a:prstGeom>
          <a:ln w="25400">
            <a:solidFill>
              <a:srgbClr val="E2DA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CE7CCB85-DBB6-435D-AF03-6D12E11064D9}"/>
              </a:ext>
            </a:extLst>
          </p:cNvPr>
          <p:cNvCxnSpPr>
            <a:cxnSpLocks/>
            <a:stCxn id="60" idx="3"/>
            <a:endCxn id="38" idx="1"/>
          </p:cNvCxnSpPr>
          <p:nvPr/>
        </p:nvCxnSpPr>
        <p:spPr>
          <a:xfrm>
            <a:off x="5716290" y="5309739"/>
            <a:ext cx="1550548" cy="1045929"/>
          </a:xfrm>
          <a:prstGeom prst="straightConnector1">
            <a:avLst/>
          </a:prstGeom>
          <a:ln w="25400">
            <a:solidFill>
              <a:srgbClr val="E2DA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C7CB65AC-4AB3-4958-820B-E746722F1C03}"/>
              </a:ext>
            </a:extLst>
          </p:cNvPr>
          <p:cNvSpPr/>
          <p:nvPr/>
        </p:nvSpPr>
        <p:spPr>
          <a:xfrm>
            <a:off x="7253431" y="788430"/>
            <a:ext cx="1005226" cy="755612"/>
          </a:xfrm>
          <a:prstGeom prst="rect">
            <a:avLst/>
          </a:prstGeom>
          <a:solidFill>
            <a:srgbClr val="E2DA4B">
              <a:alpha val="29000"/>
            </a:srgbClr>
          </a:solidFill>
          <a:ln w="28575">
            <a:solidFill>
              <a:srgbClr val="E2DA4B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blipFill>
                  <a:blip r:embed="rId3"/>
                  <a:tile tx="0" ty="0" sx="100000" sy="100000" flip="none" algn="tl"/>
                </a:blipFill>
                <a:effectLst>
                  <a:glow rad="101600">
                    <a:schemeClr val="tx1">
                      <a:lumMod val="65000"/>
                      <a:lumOff val="3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讨论区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CDDE98D7-ACFE-4ECB-B6FF-8E7EA779BCF7}"/>
              </a:ext>
            </a:extLst>
          </p:cNvPr>
          <p:cNvSpPr/>
          <p:nvPr/>
        </p:nvSpPr>
        <p:spPr>
          <a:xfrm>
            <a:off x="7253431" y="1701670"/>
            <a:ext cx="1005226" cy="755612"/>
          </a:xfrm>
          <a:prstGeom prst="rect">
            <a:avLst/>
          </a:prstGeom>
          <a:solidFill>
            <a:srgbClr val="E2DA4B">
              <a:alpha val="29000"/>
            </a:srgbClr>
          </a:solidFill>
          <a:ln w="28575">
            <a:solidFill>
              <a:srgbClr val="E2DA4B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blipFill>
                  <a:blip r:embed="rId3"/>
                  <a:tile tx="0" ty="0" sx="100000" sy="100000" flip="none" algn="tl"/>
                </a:blipFill>
                <a:effectLst>
                  <a:glow rad="101600">
                    <a:schemeClr val="tx1">
                      <a:lumMod val="65000"/>
                      <a:lumOff val="3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个人中心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C943CF53-DAD5-4A9E-BAB4-1A2A86AD50E8}"/>
              </a:ext>
            </a:extLst>
          </p:cNvPr>
          <p:cNvSpPr/>
          <p:nvPr/>
        </p:nvSpPr>
        <p:spPr>
          <a:xfrm>
            <a:off x="7253431" y="2625559"/>
            <a:ext cx="1005226" cy="755612"/>
          </a:xfrm>
          <a:prstGeom prst="rect">
            <a:avLst/>
          </a:prstGeom>
          <a:solidFill>
            <a:srgbClr val="E2DA4B">
              <a:alpha val="29000"/>
            </a:srgbClr>
          </a:solidFill>
          <a:ln w="28575">
            <a:solidFill>
              <a:srgbClr val="E2DA4B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blipFill>
                  <a:blip r:embed="rId3"/>
                  <a:tile tx="0" ty="0" sx="100000" sy="100000" flip="none" algn="tl"/>
                </a:blipFill>
                <a:effectLst>
                  <a:glow rad="101600">
                    <a:schemeClr val="tx1">
                      <a:lumMod val="65000"/>
                      <a:lumOff val="3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登出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F92A5782-E1F3-40B7-8145-3156617258CB}"/>
              </a:ext>
            </a:extLst>
          </p:cNvPr>
          <p:cNvSpPr/>
          <p:nvPr/>
        </p:nvSpPr>
        <p:spPr>
          <a:xfrm>
            <a:off x="7253431" y="3967649"/>
            <a:ext cx="1005226" cy="755612"/>
          </a:xfrm>
          <a:prstGeom prst="rect">
            <a:avLst/>
          </a:prstGeom>
          <a:solidFill>
            <a:srgbClr val="E2DA4B">
              <a:alpha val="29000"/>
            </a:srgbClr>
          </a:solidFill>
          <a:ln w="28575">
            <a:solidFill>
              <a:srgbClr val="E2DA4B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blipFill>
                  <a:blip r:embed="rId3"/>
                  <a:tile tx="0" ty="0" sx="100000" sy="100000" flip="none" algn="tl"/>
                </a:blipFill>
                <a:effectLst>
                  <a:glow rad="101600">
                    <a:schemeClr val="tx1">
                      <a:lumMod val="65000"/>
                      <a:lumOff val="3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选课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537CECCF-92E2-4C1F-974A-4DFBDEA32219}"/>
              </a:ext>
            </a:extLst>
          </p:cNvPr>
          <p:cNvSpPr/>
          <p:nvPr/>
        </p:nvSpPr>
        <p:spPr>
          <a:xfrm>
            <a:off x="7266838" y="4931933"/>
            <a:ext cx="1005226" cy="755612"/>
          </a:xfrm>
          <a:prstGeom prst="rect">
            <a:avLst/>
          </a:prstGeom>
          <a:solidFill>
            <a:srgbClr val="E2DA4B">
              <a:alpha val="29000"/>
            </a:srgbClr>
          </a:solidFill>
          <a:ln w="28575">
            <a:solidFill>
              <a:srgbClr val="E2DA4B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blipFill>
                  <a:blip r:embed="rId3"/>
                  <a:tile tx="0" ty="0" sx="100000" sy="100000" flip="none" algn="tl"/>
                </a:blipFill>
                <a:effectLst>
                  <a:glow rad="101600">
                    <a:schemeClr val="tx1">
                      <a:lumMod val="65000"/>
                      <a:lumOff val="3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课程讨论区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62A664BF-18C0-4A43-BA35-149BCA31F935}"/>
              </a:ext>
            </a:extLst>
          </p:cNvPr>
          <p:cNvSpPr/>
          <p:nvPr/>
        </p:nvSpPr>
        <p:spPr>
          <a:xfrm>
            <a:off x="7266838" y="5977862"/>
            <a:ext cx="1005226" cy="755612"/>
          </a:xfrm>
          <a:prstGeom prst="rect">
            <a:avLst/>
          </a:prstGeom>
          <a:solidFill>
            <a:srgbClr val="E2DA4B">
              <a:alpha val="29000"/>
            </a:srgbClr>
          </a:solidFill>
          <a:ln w="28575">
            <a:solidFill>
              <a:srgbClr val="E2DA4B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blipFill>
                  <a:blip r:embed="rId3"/>
                  <a:tile tx="0" ty="0" sx="100000" sy="100000" flip="none" algn="tl"/>
                </a:blipFill>
                <a:effectLst>
                  <a:glow rad="101600">
                    <a:schemeClr val="tx1">
                      <a:lumMod val="65000"/>
                      <a:lumOff val="3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课程详情</a:t>
            </a: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A0AD6D03-1ED7-4A22-9ADA-F48674A765A6}"/>
              </a:ext>
            </a:extLst>
          </p:cNvPr>
          <p:cNvSpPr/>
          <p:nvPr/>
        </p:nvSpPr>
        <p:spPr>
          <a:xfrm>
            <a:off x="4381089" y="3366850"/>
            <a:ext cx="1326052" cy="827580"/>
          </a:xfrm>
          <a:prstGeom prst="rect">
            <a:avLst/>
          </a:prstGeom>
          <a:solidFill>
            <a:srgbClr val="E2DA4B">
              <a:alpha val="29000"/>
            </a:srgbClr>
          </a:solidFill>
          <a:ln w="28575">
            <a:solidFill>
              <a:srgbClr val="E2DA4B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blipFill>
                  <a:blip r:embed="rId3"/>
                  <a:tile tx="0" ty="0" sx="100000" sy="100000" flip="none" algn="tl"/>
                </a:blipFill>
                <a:effectLst>
                  <a:glow rad="101600">
                    <a:schemeClr val="tx1">
                      <a:lumMod val="65000"/>
                      <a:lumOff val="3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新建课程</a:t>
            </a:r>
          </a:p>
        </p:txBody>
      </p:sp>
      <p:cxnSp>
        <p:nvCxnSpPr>
          <p:cNvPr id="62" name="直接箭头连接符 61">
            <a:extLst>
              <a:ext uri="{FF2B5EF4-FFF2-40B4-BE49-F238E27FC236}">
                <a16:creationId xmlns:a16="http://schemas.microsoft.com/office/drawing/2014/main" id="{DA7420A1-6288-47C1-9988-83D82F367B5B}"/>
              </a:ext>
            </a:extLst>
          </p:cNvPr>
          <p:cNvCxnSpPr>
            <a:cxnSpLocks/>
            <a:stCxn id="49" idx="3"/>
            <a:endCxn id="61" idx="1"/>
          </p:cNvCxnSpPr>
          <p:nvPr/>
        </p:nvCxnSpPr>
        <p:spPr>
          <a:xfrm>
            <a:off x="3000942" y="3780640"/>
            <a:ext cx="1380147" cy="0"/>
          </a:xfrm>
          <a:prstGeom prst="straightConnector1">
            <a:avLst/>
          </a:prstGeom>
          <a:ln w="25400">
            <a:solidFill>
              <a:srgbClr val="E2DA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0088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 animBg="1"/>
      <p:bldP spid="50" grpId="0" animBg="1"/>
      <p:bldP spid="60" grpId="0" animBg="1"/>
      <p:bldP spid="22" grpId="0" animBg="1"/>
      <p:bldP spid="28" grpId="0" animBg="1"/>
      <p:bldP spid="33" grpId="0" animBg="1"/>
      <p:bldP spid="34" grpId="0" animBg="1"/>
      <p:bldP spid="36" grpId="0" animBg="1"/>
      <p:bldP spid="38" grpId="0" animBg="1"/>
      <p:bldP spid="6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7d195523061f1c0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</a:t>
            </a:r>
            <a:endParaRPr lang="zh-CN" altLang="en-US" sz="10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F443C9E3-4353-4442-9D52-B346F91ECF8E}"/>
              </a:ext>
            </a:extLst>
          </p:cNvPr>
          <p:cNvGrpSpPr/>
          <p:nvPr/>
        </p:nvGrpSpPr>
        <p:grpSpPr>
          <a:xfrm>
            <a:off x="623250" y="421334"/>
            <a:ext cx="3430370" cy="1446550"/>
            <a:chOff x="1741714" y="2119087"/>
            <a:chExt cx="3430370" cy="1446550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2D4F3C0D-335D-4B0A-A61D-0A27C61EE5BD}"/>
                </a:ext>
              </a:extLst>
            </p:cNvPr>
            <p:cNvSpPr/>
            <p:nvPr/>
          </p:nvSpPr>
          <p:spPr>
            <a:xfrm>
              <a:off x="2697101" y="2408284"/>
              <a:ext cx="2424010" cy="434078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blipFill>
                    <a:blip r:embed="rId3"/>
                    <a:tile tx="0" ty="0" sx="100000" sy="100000" flip="none" algn="tl"/>
                  </a:blipFill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本周进展</a:t>
              </a: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356F48B2-8FA0-401F-BBF8-E50CFBB3DF34}"/>
                </a:ext>
              </a:extLst>
            </p:cNvPr>
            <p:cNvSpPr/>
            <p:nvPr/>
          </p:nvSpPr>
          <p:spPr>
            <a:xfrm>
              <a:off x="2646129" y="2891002"/>
              <a:ext cx="2525955" cy="3877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ts val="2500"/>
                </a:lnSpc>
              </a:pPr>
              <a:r>
                <a:rPr lang="zh-CN" altLang="en-US" b="1" dirty="0">
                  <a:blipFill dpi="0" rotWithShape="1">
                    <a:blip r:embed="rId3">
                      <a:alphaModFix amt="71000"/>
                    </a:blip>
                    <a:srcRect/>
                    <a:tile tx="0" ty="0" sx="100000" sy="100000" flip="none" algn="tl"/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前后端工作进度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45479C8-3A1A-477B-B2A3-D0C85A38393A}"/>
                </a:ext>
              </a:extLst>
            </p:cNvPr>
            <p:cNvSpPr txBox="1"/>
            <p:nvPr/>
          </p:nvSpPr>
          <p:spPr>
            <a:xfrm>
              <a:off x="1741714" y="2119087"/>
              <a:ext cx="904415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dirty="0">
                  <a:blipFill>
                    <a:blip r:embed="rId2"/>
                    <a:stretch>
                      <a:fillRect/>
                    </a:stretch>
                  </a:blipFill>
                  <a:latin typeface="Agency FB" panose="020B0503020202020204" pitchFamily="34" charset="0"/>
                </a:rPr>
                <a:t>01</a:t>
              </a:r>
              <a:endParaRPr lang="zh-CN" altLang="en-US" sz="8800" dirty="0">
                <a:blipFill>
                  <a:blip r:embed="rId2"/>
                  <a:stretch>
                    <a:fillRect/>
                  </a:stretch>
                </a:blipFill>
                <a:latin typeface="Agency FB" panose="020B0503020202020204" pitchFamily="34" charset="0"/>
              </a:endParaRP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14136E9B-3071-4641-8A86-0B22231C24F9}"/>
              </a:ext>
            </a:extLst>
          </p:cNvPr>
          <p:cNvSpPr/>
          <p:nvPr/>
        </p:nvSpPr>
        <p:spPr>
          <a:xfrm>
            <a:off x="646242" y="1965608"/>
            <a:ext cx="30020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2400" b="1" dirty="0">
                <a:blipFill dpi="0" rotWithShape="1">
                  <a:blip r:embed="rId3">
                    <a:alphaModFix amt="71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主页布局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CED7A6F-06FA-46F0-A95E-E7A3AF752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251" y="1580984"/>
            <a:ext cx="9946105" cy="510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020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7d195523061f1c0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</a:t>
            </a:r>
            <a:endParaRPr lang="zh-CN" altLang="en-US" sz="10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F443C9E3-4353-4442-9D52-B346F91ECF8E}"/>
              </a:ext>
            </a:extLst>
          </p:cNvPr>
          <p:cNvGrpSpPr/>
          <p:nvPr/>
        </p:nvGrpSpPr>
        <p:grpSpPr>
          <a:xfrm>
            <a:off x="623250" y="421334"/>
            <a:ext cx="3430370" cy="1446550"/>
            <a:chOff x="1741714" y="2119087"/>
            <a:chExt cx="3430370" cy="1446550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2D4F3C0D-335D-4B0A-A61D-0A27C61EE5BD}"/>
                </a:ext>
              </a:extLst>
            </p:cNvPr>
            <p:cNvSpPr/>
            <p:nvPr/>
          </p:nvSpPr>
          <p:spPr>
            <a:xfrm>
              <a:off x="2697101" y="2408284"/>
              <a:ext cx="2424010" cy="434078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blipFill>
                    <a:blip r:embed="rId3"/>
                    <a:tile tx="0" ty="0" sx="100000" sy="100000" flip="none" algn="tl"/>
                  </a:blipFill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本周进展</a:t>
              </a: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356F48B2-8FA0-401F-BBF8-E50CFBB3DF34}"/>
                </a:ext>
              </a:extLst>
            </p:cNvPr>
            <p:cNvSpPr/>
            <p:nvPr/>
          </p:nvSpPr>
          <p:spPr>
            <a:xfrm>
              <a:off x="2646129" y="2891002"/>
              <a:ext cx="2525955" cy="3877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ts val="2500"/>
                </a:lnSpc>
              </a:pPr>
              <a:r>
                <a:rPr lang="zh-CN" altLang="en-US" b="1" dirty="0">
                  <a:blipFill dpi="0" rotWithShape="1">
                    <a:blip r:embed="rId3">
                      <a:alphaModFix amt="71000"/>
                    </a:blip>
                    <a:srcRect/>
                    <a:tile tx="0" ty="0" sx="100000" sy="100000" flip="none" algn="tl"/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前后端工作进度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45479C8-3A1A-477B-B2A3-D0C85A38393A}"/>
                </a:ext>
              </a:extLst>
            </p:cNvPr>
            <p:cNvSpPr txBox="1"/>
            <p:nvPr/>
          </p:nvSpPr>
          <p:spPr>
            <a:xfrm>
              <a:off x="1741714" y="2119087"/>
              <a:ext cx="904415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dirty="0">
                  <a:blipFill>
                    <a:blip r:embed="rId2"/>
                    <a:stretch>
                      <a:fillRect/>
                    </a:stretch>
                  </a:blipFill>
                  <a:latin typeface="Agency FB" panose="020B0503020202020204" pitchFamily="34" charset="0"/>
                </a:rPr>
                <a:t>01</a:t>
              </a:r>
              <a:endParaRPr lang="zh-CN" altLang="en-US" sz="8800" dirty="0">
                <a:blipFill>
                  <a:blip r:embed="rId2"/>
                  <a:stretch>
                    <a:fillRect/>
                  </a:stretch>
                </a:blipFill>
                <a:latin typeface="Agency FB" panose="020B0503020202020204" pitchFamily="34" charset="0"/>
              </a:endParaRP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14136E9B-3071-4641-8A86-0B22231C24F9}"/>
              </a:ext>
            </a:extLst>
          </p:cNvPr>
          <p:cNvSpPr/>
          <p:nvPr/>
        </p:nvSpPr>
        <p:spPr>
          <a:xfrm>
            <a:off x="646242" y="1965608"/>
            <a:ext cx="30020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2400" b="1" dirty="0">
                <a:blipFill dpi="0" rotWithShape="1">
                  <a:blip r:embed="rId3">
                    <a:alphaModFix amt="71000"/>
                  </a:blip>
                  <a:srcRect/>
                  <a:tile tx="0" ty="0" sx="100000" sy="100000" flip="none" algn="tl"/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课程相关功能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E7A5DB7-3BB5-4198-9382-B7579CABF6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769" y="1867883"/>
            <a:ext cx="4439881" cy="423094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8920AFA-734F-4757-8342-D2E5C3294E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1049" y="1916524"/>
            <a:ext cx="4420390" cy="4230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465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7d195523061f1c0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</a:t>
            </a:r>
            <a:endParaRPr lang="zh-CN" altLang="en-US" sz="10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9CDCCA45-617F-489B-ABA2-DEA6AEB01F7F}"/>
              </a:ext>
            </a:extLst>
          </p:cNvPr>
          <p:cNvGrpSpPr/>
          <p:nvPr/>
        </p:nvGrpSpPr>
        <p:grpSpPr>
          <a:xfrm>
            <a:off x="533848" y="348605"/>
            <a:ext cx="3692939" cy="1446550"/>
            <a:chOff x="5865779" y="1807801"/>
            <a:chExt cx="3692939" cy="1446550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846819DC-0DCE-4C49-BFFC-24BC7CF5ADA8}"/>
                </a:ext>
              </a:extLst>
            </p:cNvPr>
            <p:cNvSpPr/>
            <p:nvPr/>
          </p:nvSpPr>
          <p:spPr>
            <a:xfrm>
              <a:off x="7062138" y="2074887"/>
              <a:ext cx="2424010" cy="434078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blipFill>
                    <a:blip r:embed="rId3"/>
                    <a:tile tx="0" ty="0" sx="100000" sy="100000" flip="none" algn="tl"/>
                  </a:blipFill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功能展示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47D19604-159B-4294-B7BD-7CBAA2040B59}"/>
                </a:ext>
              </a:extLst>
            </p:cNvPr>
            <p:cNvSpPr/>
            <p:nvPr/>
          </p:nvSpPr>
          <p:spPr>
            <a:xfrm>
              <a:off x="7032763" y="2604032"/>
              <a:ext cx="2525955" cy="3877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ts val="2500"/>
                </a:lnSpc>
              </a:pPr>
              <a:r>
                <a:rPr lang="zh-CN" altLang="en-US" b="1" dirty="0">
                  <a:blipFill dpi="0" rotWithShape="1">
                    <a:blip r:embed="rId3">
                      <a:alphaModFix amt="71000"/>
                    </a:blip>
                    <a:srcRect/>
                    <a:tile tx="0" ty="0" sx="100000" sy="100000" flip="none" algn="tl"/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根据需求设计架构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BE49702E-B66B-4417-9138-88A1B40BE7E4}"/>
                </a:ext>
              </a:extLst>
            </p:cNvPr>
            <p:cNvSpPr txBox="1"/>
            <p:nvPr/>
          </p:nvSpPr>
          <p:spPr>
            <a:xfrm>
              <a:off x="5865779" y="1807801"/>
              <a:ext cx="1116011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dirty="0">
                  <a:blipFill>
                    <a:blip r:embed="rId4"/>
                    <a:tile tx="0" ty="0" sx="100000" sy="100000" flip="none" algn="tl"/>
                  </a:blipFill>
                  <a:latin typeface="Agency FB" panose="020B0503020202020204" pitchFamily="34" charset="0"/>
                </a:rPr>
                <a:t>02</a:t>
              </a:r>
              <a:endParaRPr lang="zh-CN" altLang="en-US" sz="8800" dirty="0">
                <a:blipFill>
                  <a:blip r:embed="rId4"/>
                  <a:tile tx="0" ty="0" sx="100000" sy="100000" flip="none" algn="tl"/>
                </a:blipFill>
                <a:latin typeface="Agency FB" panose="020B0503020202020204" pitchFamily="34" charset="0"/>
              </a:endParaRPr>
            </a:p>
          </p:txBody>
        </p:sp>
      </p:grpSp>
      <p:sp>
        <p:nvSpPr>
          <p:cNvPr id="10" name="TextBox 4">
            <a:extLst>
              <a:ext uri="{FF2B5EF4-FFF2-40B4-BE49-F238E27FC236}">
                <a16:creationId xmlns:a16="http://schemas.microsoft.com/office/drawing/2014/main" id="{1D8C6569-3AB0-4B69-9837-E712AD4D1E56}"/>
              </a:ext>
            </a:extLst>
          </p:cNvPr>
          <p:cNvSpPr txBox="1"/>
          <p:nvPr/>
        </p:nvSpPr>
        <p:spPr>
          <a:xfrm>
            <a:off x="633842" y="2166962"/>
            <a:ext cx="4616739" cy="646331"/>
          </a:xfrm>
          <a:prstGeom prst="rect">
            <a:avLst/>
          </a:prstGeom>
          <a:noFill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blipFill>
                  <a:blip r:embed="rId5">
                    <a:alphaModFix amt="48000"/>
                    <a:extLst>
                      <a:ext uri="{BEBA8EAE-BF5A-486C-A8C5-ECC9F3942E4B}">
                        <a14:imgProps xmlns:a14="http://schemas.microsoft.com/office/drawing/2010/main">
                          <a14:imgLayer r:embed="rId6"/>
                        </a14:imgProps>
                      </a:ext>
                    </a:extLst>
                  </a:blip>
                  <a:stretch>
                    <a:fillRect/>
                  </a:stretch>
                </a:blip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创建课程</a:t>
            </a:r>
            <a:endParaRPr lang="zh-CN" altLang="en-US" sz="3600" b="1" dirty="0">
              <a:blipFill>
                <a:blip r:embed="rId5">
                  <a:alphaModFix amt="48000"/>
                </a:blip>
                <a:stretch>
                  <a:fillRect/>
                </a:stretch>
              </a:blip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EC8CF95-DDBE-47A1-88A3-C0B5648E37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48" y="348605"/>
            <a:ext cx="12035552" cy="607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315858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7d195523061f1c0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</a:t>
            </a:r>
            <a:endParaRPr lang="zh-CN" altLang="en-US" sz="10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9CDCCA45-617F-489B-ABA2-DEA6AEB01F7F}"/>
              </a:ext>
            </a:extLst>
          </p:cNvPr>
          <p:cNvGrpSpPr/>
          <p:nvPr/>
        </p:nvGrpSpPr>
        <p:grpSpPr>
          <a:xfrm>
            <a:off x="533848" y="348605"/>
            <a:ext cx="3692939" cy="1446550"/>
            <a:chOff x="5865779" y="1807801"/>
            <a:chExt cx="3692939" cy="1446550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846819DC-0DCE-4C49-BFFC-24BC7CF5ADA8}"/>
                </a:ext>
              </a:extLst>
            </p:cNvPr>
            <p:cNvSpPr/>
            <p:nvPr/>
          </p:nvSpPr>
          <p:spPr>
            <a:xfrm>
              <a:off x="7062138" y="2074887"/>
              <a:ext cx="2424010" cy="434078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blipFill>
                    <a:blip r:embed="rId3"/>
                    <a:tile tx="0" ty="0" sx="100000" sy="100000" flip="none" algn="tl"/>
                  </a:blipFill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功能展示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47D19604-159B-4294-B7BD-7CBAA2040B59}"/>
                </a:ext>
              </a:extLst>
            </p:cNvPr>
            <p:cNvSpPr/>
            <p:nvPr/>
          </p:nvSpPr>
          <p:spPr>
            <a:xfrm>
              <a:off x="7032763" y="2604032"/>
              <a:ext cx="2525955" cy="3877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ts val="2500"/>
                </a:lnSpc>
              </a:pPr>
              <a:r>
                <a:rPr lang="zh-CN" altLang="en-US" b="1" dirty="0">
                  <a:blipFill dpi="0" rotWithShape="1">
                    <a:blip r:embed="rId3">
                      <a:alphaModFix amt="71000"/>
                    </a:blip>
                    <a:srcRect/>
                    <a:tile tx="0" ty="0" sx="100000" sy="100000" flip="none" algn="tl"/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根据需求设计架构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BE49702E-B66B-4417-9138-88A1B40BE7E4}"/>
                </a:ext>
              </a:extLst>
            </p:cNvPr>
            <p:cNvSpPr txBox="1"/>
            <p:nvPr/>
          </p:nvSpPr>
          <p:spPr>
            <a:xfrm>
              <a:off x="5865779" y="1807801"/>
              <a:ext cx="1116011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dirty="0">
                  <a:blipFill>
                    <a:blip r:embed="rId4"/>
                    <a:tile tx="0" ty="0" sx="100000" sy="100000" flip="none" algn="tl"/>
                  </a:blipFill>
                  <a:latin typeface="Agency FB" panose="020B0503020202020204" pitchFamily="34" charset="0"/>
                </a:rPr>
                <a:t>02</a:t>
              </a:r>
              <a:endParaRPr lang="zh-CN" altLang="en-US" sz="8800" dirty="0">
                <a:blipFill>
                  <a:blip r:embed="rId4"/>
                  <a:tile tx="0" ty="0" sx="100000" sy="100000" flip="none" algn="tl"/>
                </a:blipFill>
                <a:latin typeface="Agency FB" panose="020B0503020202020204" pitchFamily="34" charset="0"/>
              </a:endParaRPr>
            </a:p>
          </p:txBody>
        </p:sp>
      </p:grpSp>
      <p:sp>
        <p:nvSpPr>
          <p:cNvPr id="10" name="TextBox 4">
            <a:extLst>
              <a:ext uri="{FF2B5EF4-FFF2-40B4-BE49-F238E27FC236}">
                <a16:creationId xmlns:a16="http://schemas.microsoft.com/office/drawing/2014/main" id="{1D8C6569-3AB0-4B69-9837-E712AD4D1E56}"/>
              </a:ext>
            </a:extLst>
          </p:cNvPr>
          <p:cNvSpPr txBox="1"/>
          <p:nvPr/>
        </p:nvSpPr>
        <p:spPr>
          <a:xfrm>
            <a:off x="633842" y="2166962"/>
            <a:ext cx="4616739" cy="646331"/>
          </a:xfrm>
          <a:prstGeom prst="rect">
            <a:avLst/>
          </a:prstGeom>
          <a:noFill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blipFill>
                  <a:blip r:embed="rId5">
                    <a:alphaModFix amt="48000"/>
                    <a:extLst>
                      <a:ext uri="{BEBA8EAE-BF5A-486C-A8C5-ECC9F3942E4B}">
                        <a14:imgProps xmlns:a14="http://schemas.microsoft.com/office/drawing/2010/main">
                          <a14:imgLayer r:embed="rId6"/>
                        </a14:imgProps>
                      </a:ext>
                    </a:extLst>
                  </a:blip>
                  <a:stretch>
                    <a:fillRect/>
                  </a:stretch>
                </a:blip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个人信息查看、修改</a:t>
            </a:r>
            <a:endParaRPr lang="zh-CN" altLang="en-US" sz="3600" b="1" dirty="0">
              <a:blipFill>
                <a:blip r:embed="rId5">
                  <a:alphaModFix amt="48000"/>
                </a:blip>
                <a:stretch>
                  <a:fillRect/>
                </a:stretch>
              </a:blip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9A60396-F163-4A6C-96CE-DAB3B447D6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9505"/>
            <a:ext cx="12192000" cy="6158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973152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7d195523061f1c0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 hidden="1"/>
          <p:cNvSpPr txBox="1"/>
          <p:nvPr/>
        </p:nvSpPr>
        <p:spPr>
          <a:xfrm>
            <a:off x="-355600" y="1803400"/>
            <a:ext cx="293927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</a:t>
            </a:r>
            <a:endParaRPr lang="zh-CN" altLang="en-US" sz="10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9CDCCA45-617F-489B-ABA2-DEA6AEB01F7F}"/>
              </a:ext>
            </a:extLst>
          </p:cNvPr>
          <p:cNvGrpSpPr/>
          <p:nvPr/>
        </p:nvGrpSpPr>
        <p:grpSpPr>
          <a:xfrm>
            <a:off x="533848" y="348605"/>
            <a:ext cx="3692939" cy="1446550"/>
            <a:chOff x="5865779" y="1807801"/>
            <a:chExt cx="3692939" cy="1446550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846819DC-0DCE-4C49-BFFC-24BC7CF5ADA8}"/>
                </a:ext>
              </a:extLst>
            </p:cNvPr>
            <p:cNvSpPr/>
            <p:nvPr/>
          </p:nvSpPr>
          <p:spPr>
            <a:xfrm>
              <a:off x="7062138" y="2074887"/>
              <a:ext cx="2424010" cy="434078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blipFill>
                    <a:blip r:embed="rId3"/>
                    <a:tile tx="0" ty="0" sx="100000" sy="100000" flip="none" algn="tl"/>
                  </a:blipFill>
                  <a:effectLst>
                    <a:glow rad="63500">
                      <a:schemeClr val="tx1"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功能展示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47D19604-159B-4294-B7BD-7CBAA2040B59}"/>
                </a:ext>
              </a:extLst>
            </p:cNvPr>
            <p:cNvSpPr/>
            <p:nvPr/>
          </p:nvSpPr>
          <p:spPr>
            <a:xfrm>
              <a:off x="7032763" y="2604032"/>
              <a:ext cx="2525955" cy="3877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ts val="2500"/>
                </a:lnSpc>
              </a:pPr>
              <a:r>
                <a:rPr lang="zh-CN" altLang="en-US" b="1" dirty="0">
                  <a:blipFill dpi="0" rotWithShape="1">
                    <a:blip r:embed="rId3">
                      <a:alphaModFix amt="71000"/>
                    </a:blip>
                    <a:srcRect/>
                    <a:tile tx="0" ty="0" sx="100000" sy="100000" flip="none" algn="tl"/>
                  </a:blip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根据需求设计架构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BE49702E-B66B-4417-9138-88A1B40BE7E4}"/>
                </a:ext>
              </a:extLst>
            </p:cNvPr>
            <p:cNvSpPr txBox="1"/>
            <p:nvPr/>
          </p:nvSpPr>
          <p:spPr>
            <a:xfrm>
              <a:off x="5865779" y="1807801"/>
              <a:ext cx="1116011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dirty="0">
                  <a:blipFill>
                    <a:blip r:embed="rId4"/>
                    <a:tile tx="0" ty="0" sx="100000" sy="100000" flip="none" algn="tl"/>
                  </a:blipFill>
                  <a:latin typeface="Agency FB" panose="020B0503020202020204" pitchFamily="34" charset="0"/>
                </a:rPr>
                <a:t>02</a:t>
              </a:r>
              <a:endParaRPr lang="zh-CN" altLang="en-US" sz="8800" dirty="0">
                <a:blipFill>
                  <a:blip r:embed="rId4"/>
                  <a:tile tx="0" ty="0" sx="100000" sy="100000" flip="none" algn="tl"/>
                </a:blipFill>
                <a:latin typeface="Agency FB" panose="020B0503020202020204" pitchFamily="34" charset="0"/>
              </a:endParaRPr>
            </a:p>
          </p:txBody>
        </p:sp>
      </p:grpSp>
      <p:sp>
        <p:nvSpPr>
          <p:cNvPr id="10" name="TextBox 4">
            <a:extLst>
              <a:ext uri="{FF2B5EF4-FFF2-40B4-BE49-F238E27FC236}">
                <a16:creationId xmlns:a16="http://schemas.microsoft.com/office/drawing/2014/main" id="{1D8C6569-3AB0-4B69-9837-E712AD4D1E56}"/>
              </a:ext>
            </a:extLst>
          </p:cNvPr>
          <p:cNvSpPr txBox="1"/>
          <p:nvPr/>
        </p:nvSpPr>
        <p:spPr>
          <a:xfrm>
            <a:off x="633842" y="2166962"/>
            <a:ext cx="4616739" cy="646331"/>
          </a:xfrm>
          <a:prstGeom prst="rect">
            <a:avLst/>
          </a:prstGeom>
          <a:noFill/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blipFill>
                  <a:blip r:embed="rId5">
                    <a:alphaModFix amt="48000"/>
                    <a:extLst>
                      <a:ext uri="{BEBA8EAE-BF5A-486C-A8C5-ECC9F3942E4B}">
                        <a14:imgProps xmlns:a14="http://schemas.microsoft.com/office/drawing/2010/main">
                          <a14:imgLayer r:embed="rId6"/>
                        </a14:imgProps>
                      </a:ext>
                    </a:extLst>
                  </a:blip>
                  <a:stretch>
                    <a:fillRect/>
                  </a:stretch>
                </a:blip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学生选课</a:t>
            </a:r>
            <a:endParaRPr lang="zh-CN" altLang="en-US" sz="3600" b="1" dirty="0">
              <a:blipFill>
                <a:blip r:embed="rId5">
                  <a:alphaModFix amt="48000"/>
                </a:blip>
                <a:stretch>
                  <a:fillRect/>
                </a:stretch>
              </a:blip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CB19CAF-1B8C-4C57-9912-54F12AA449F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9505"/>
            <a:ext cx="12192000" cy="6158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945784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-TimesNewRoman-宋体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e7d195523061f1c0 xmlns="http://e7d195523061f1c0/custom/data/def">
  <_7b1dac89e7d195523061f1c0316ecb71 xmlns="">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</_7b1dac89e7d195523061f1c0316ecb71>
</e7d195523061f1c0>
</file>

<file path=customXml/itemProps1.xml><?xml version="1.0" encoding="utf-8"?>
<ds:datastoreItem xmlns:ds="http://schemas.openxmlformats.org/officeDocument/2006/customXml" ds:itemID="{0BBD0A04-DBC8-4B7F-88D8-3990639D59B6}">
  <ds:schemaRefs>
    <ds:schemaRef ds:uri="http://e7d195523061f1c0/custom/data/def"/>
    <ds:schemaRef ds:uri="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2503</TotalTime>
  <Words>350</Words>
  <Application>Microsoft Office PowerPoint</Application>
  <PresentationFormat>宽屏</PresentationFormat>
  <Paragraphs>123</Paragraphs>
  <Slides>15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方正正大黑简体</vt:lpstr>
      <vt:lpstr>微软雅黑</vt:lpstr>
      <vt:lpstr>Agency FB</vt:lpstr>
      <vt:lpstr>Arial</vt:lpstr>
      <vt:lpstr>Calibri</vt:lpstr>
      <vt:lpstr>Calibri Light</vt:lpstr>
      <vt:lpstr>Times New Roman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科技</dc:title>
  <dc:creator>第一PPT</dc:creator>
  <cp:keywords>www.1ppt.com</cp:keywords>
  <dc:description>www.1ppt.com</dc:description>
  <cp:lastModifiedBy>Sea Summer</cp:lastModifiedBy>
  <cp:revision>317</cp:revision>
  <dcterms:created xsi:type="dcterms:W3CDTF">2016-10-27T16:23:27Z</dcterms:created>
  <dcterms:modified xsi:type="dcterms:W3CDTF">2019-04-08T15:08:57Z</dcterms:modified>
</cp:coreProperties>
</file>

<file path=docProps/thumbnail.jpeg>
</file>